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7" r:id="rId2"/>
    <p:sldId id="259" r:id="rId3"/>
    <p:sldId id="260" r:id="rId4"/>
    <p:sldId id="262" r:id="rId5"/>
    <p:sldId id="261" r:id="rId6"/>
    <p:sldId id="263" r:id="rId7"/>
    <p:sldId id="264" r:id="rId8"/>
    <p:sldId id="265" r:id="rId9"/>
    <p:sldId id="267" r:id="rId10"/>
    <p:sldId id="266" r:id="rId11"/>
    <p:sldId id="268"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8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56DF1F-3032-068E-0A01-48AD0F8C0F2B}" name="Evadorée Evely" initials="EE" userId="948c686d150839c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6502F"/>
    <a:srgbClr val="FFAB25"/>
    <a:srgbClr val="A465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98"/>
    <p:restoredTop sz="80030"/>
  </p:normalViewPr>
  <p:slideViewPr>
    <p:cSldViewPr snapToGrid="0" snapToObjects="1" showGuides="1">
      <p:cViewPr varScale="1">
        <p:scale>
          <a:sx n="85" d="100"/>
          <a:sy n="85" d="100"/>
        </p:scale>
        <p:origin x="1024" y="168"/>
      </p:cViewPr>
      <p:guideLst>
        <p:guide orient="horz" pos="2205"/>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873C6-825A-C942-95FF-17686DC2B2C7}" type="datetimeFigureOut">
              <a:rPr lang="fr-FR" smtClean="0"/>
              <a:t>27/05/2022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65AA7-C468-A348-A922-07D9309C44D2}" type="slidenum">
              <a:rPr lang="fr-FR" smtClean="0"/>
              <a:t>‹N°›</a:t>
            </a:fld>
            <a:endParaRPr lang="fr-FR"/>
          </a:p>
        </p:txBody>
      </p:sp>
    </p:spTree>
    <p:extLst>
      <p:ext uri="{BB962C8B-B14F-4D97-AF65-F5344CB8AC3E}">
        <p14:creationId xmlns:p14="http://schemas.microsoft.com/office/powerpoint/2010/main" val="428566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2</a:t>
            </a:fld>
            <a:endParaRPr lang="fr-FR"/>
          </a:p>
        </p:txBody>
      </p:sp>
    </p:spTree>
    <p:extLst>
      <p:ext uri="{BB962C8B-B14F-4D97-AF65-F5344CB8AC3E}">
        <p14:creationId xmlns:p14="http://schemas.microsoft.com/office/powerpoint/2010/main" val="251830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11</a:t>
            </a:fld>
            <a:endParaRPr lang="fr-FR"/>
          </a:p>
        </p:txBody>
      </p:sp>
    </p:spTree>
    <p:extLst>
      <p:ext uri="{BB962C8B-B14F-4D97-AF65-F5344CB8AC3E}">
        <p14:creationId xmlns:p14="http://schemas.microsoft.com/office/powerpoint/2010/main" val="117343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12</a:t>
            </a:fld>
            <a:endParaRPr lang="fr-FR"/>
          </a:p>
        </p:txBody>
      </p:sp>
    </p:spTree>
    <p:extLst>
      <p:ext uri="{BB962C8B-B14F-4D97-AF65-F5344CB8AC3E}">
        <p14:creationId xmlns:p14="http://schemas.microsoft.com/office/powerpoint/2010/main" val="409191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3</a:t>
            </a:fld>
            <a:endParaRPr lang="fr-FR"/>
          </a:p>
        </p:txBody>
      </p:sp>
    </p:spTree>
    <p:extLst>
      <p:ext uri="{BB962C8B-B14F-4D97-AF65-F5344CB8AC3E}">
        <p14:creationId xmlns:p14="http://schemas.microsoft.com/office/powerpoint/2010/main" val="2017877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4</a:t>
            </a:fld>
            <a:endParaRPr lang="fr-FR"/>
          </a:p>
        </p:txBody>
      </p:sp>
    </p:spTree>
    <p:extLst>
      <p:ext uri="{BB962C8B-B14F-4D97-AF65-F5344CB8AC3E}">
        <p14:creationId xmlns:p14="http://schemas.microsoft.com/office/powerpoint/2010/main" val="343281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5</a:t>
            </a:fld>
            <a:endParaRPr lang="fr-FR"/>
          </a:p>
        </p:txBody>
      </p:sp>
    </p:spTree>
    <p:extLst>
      <p:ext uri="{BB962C8B-B14F-4D97-AF65-F5344CB8AC3E}">
        <p14:creationId xmlns:p14="http://schemas.microsoft.com/office/powerpoint/2010/main" val="176943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6</a:t>
            </a:fld>
            <a:endParaRPr lang="fr-FR"/>
          </a:p>
        </p:txBody>
      </p:sp>
    </p:spTree>
    <p:extLst>
      <p:ext uri="{BB962C8B-B14F-4D97-AF65-F5344CB8AC3E}">
        <p14:creationId xmlns:p14="http://schemas.microsoft.com/office/powerpoint/2010/main" val="293445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7</a:t>
            </a:fld>
            <a:endParaRPr lang="fr-FR"/>
          </a:p>
        </p:txBody>
      </p:sp>
    </p:spTree>
    <p:extLst>
      <p:ext uri="{BB962C8B-B14F-4D97-AF65-F5344CB8AC3E}">
        <p14:creationId xmlns:p14="http://schemas.microsoft.com/office/powerpoint/2010/main" val="254898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8</a:t>
            </a:fld>
            <a:endParaRPr lang="fr-FR"/>
          </a:p>
        </p:txBody>
      </p:sp>
    </p:spTree>
    <p:extLst>
      <p:ext uri="{BB962C8B-B14F-4D97-AF65-F5344CB8AC3E}">
        <p14:creationId xmlns:p14="http://schemas.microsoft.com/office/powerpoint/2010/main" val="360605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9</a:t>
            </a:fld>
            <a:endParaRPr lang="fr-FR"/>
          </a:p>
        </p:txBody>
      </p:sp>
    </p:spTree>
    <p:extLst>
      <p:ext uri="{BB962C8B-B14F-4D97-AF65-F5344CB8AC3E}">
        <p14:creationId xmlns:p14="http://schemas.microsoft.com/office/powerpoint/2010/main" val="357197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865AA7-C468-A348-A922-07D9309C44D2}" type="slidenum">
              <a:rPr lang="fr-FR" smtClean="0"/>
              <a:t>10</a:t>
            </a:fld>
            <a:endParaRPr lang="fr-FR"/>
          </a:p>
        </p:txBody>
      </p:sp>
    </p:spTree>
    <p:extLst>
      <p:ext uri="{BB962C8B-B14F-4D97-AF65-F5344CB8AC3E}">
        <p14:creationId xmlns:p14="http://schemas.microsoft.com/office/powerpoint/2010/main" val="239006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DC519999-9E76-0446-B3AA-5EFD5E0F183D}" type="datetimeFigureOut">
              <a:rPr lang="fr-FR" smtClean="0"/>
              <a:t>27/05/2022</a:t>
            </a:fld>
            <a:endParaRPr lang="fr-FR"/>
          </a:p>
        </p:txBody>
      </p:sp>
      <p:sp>
        <p:nvSpPr>
          <p:cNvPr id="5" name="Footer Placeholder 4"/>
          <p:cNvSpPr>
            <a:spLocks noGrp="1"/>
          </p:cNvSpPr>
          <p:nvPr>
            <p:ph type="ftr" sz="quarter" idx="11"/>
          </p:nvPr>
        </p:nvSpPr>
        <p:spPr>
          <a:xfrm>
            <a:off x="2416500" y="329307"/>
            <a:ext cx="4973915" cy="309201"/>
          </a:xfrm>
        </p:spPr>
        <p:txBody>
          <a:bodyPr/>
          <a:lstStyle/>
          <a:p>
            <a:endParaRPr lang="fr-FR"/>
          </a:p>
        </p:txBody>
      </p:sp>
      <p:sp>
        <p:nvSpPr>
          <p:cNvPr id="6" name="Slide Number Placeholder 5"/>
          <p:cNvSpPr>
            <a:spLocks noGrp="1"/>
          </p:cNvSpPr>
          <p:nvPr>
            <p:ph type="sldNum" sz="quarter" idx="12"/>
          </p:nvPr>
        </p:nvSpPr>
        <p:spPr>
          <a:xfrm>
            <a:off x="1437664" y="798973"/>
            <a:ext cx="811019" cy="503578"/>
          </a:xfrm>
        </p:spPr>
        <p:txBody>
          <a:bodyPr/>
          <a:lstStyle/>
          <a:p>
            <a:fld id="{D7B98592-42A7-2049-9F16-D220D7549212}" type="slidenum">
              <a:rPr lang="fr-FR" smtClean="0"/>
              <a:t>‹N°›</a:t>
            </a:fld>
            <a:endParaRPr lang="fr-F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5905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519999-9E76-0446-B3AA-5EFD5E0F183D}" type="datetimeFigureOut">
              <a:rPr lang="fr-FR" smtClean="0"/>
              <a:t>27/05/2022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7B98592-42A7-2049-9F16-D220D7549212}" type="slidenum">
              <a:rPr lang="fr-FR" smtClean="0"/>
              <a:t>‹N°›</a:t>
            </a:fld>
            <a:endParaRPr lang="fr-F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434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519999-9E76-0446-B3AA-5EFD5E0F183D}" type="datetimeFigureOut">
              <a:rPr lang="fr-FR" smtClean="0"/>
              <a:t>27/05/2022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7B98592-42A7-2049-9F16-D220D7549212}" type="slidenum">
              <a:rPr lang="fr-FR" smtClean="0"/>
              <a:t>‹N°›</a:t>
            </a:fld>
            <a:endParaRPr lang="fr-F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1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519999-9E76-0446-B3AA-5EFD5E0F183D}" type="datetimeFigureOut">
              <a:rPr lang="fr-FR" smtClean="0"/>
              <a:t>27/05/2022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7B98592-42A7-2049-9F16-D220D7549212}" type="slidenum">
              <a:rPr lang="fr-FR" smtClean="0"/>
              <a:t>‹N°›</a:t>
            </a:fld>
            <a:endParaRPr lang="fr-F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29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519999-9E76-0446-B3AA-5EFD5E0F183D}" type="datetimeFigureOut">
              <a:rPr lang="fr-FR" smtClean="0"/>
              <a:t>27/05/2022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7B98592-42A7-2049-9F16-D220D7549212}" type="slidenum">
              <a:rPr lang="fr-FR" smtClean="0"/>
              <a:t>‹N°›</a:t>
            </a:fld>
            <a:endParaRPr lang="fr-F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93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C519999-9E76-0446-B3AA-5EFD5E0F183D}" type="datetimeFigureOut">
              <a:rPr lang="fr-FR" smtClean="0"/>
              <a:t>27/05/2022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7B98592-42A7-2049-9F16-D220D7549212}" type="slidenum">
              <a:rPr lang="fr-FR" smtClean="0"/>
              <a:t>‹N°›</a:t>
            </a:fld>
            <a:endParaRPr lang="fr-F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518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C519999-9E76-0446-B3AA-5EFD5E0F183D}" type="datetimeFigureOut">
              <a:rPr lang="fr-FR" smtClean="0"/>
              <a:t>27/05/2022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7B98592-42A7-2049-9F16-D220D7549212}" type="slidenum">
              <a:rPr lang="fr-FR" smtClean="0"/>
              <a:t>‹N°›</a:t>
            </a:fld>
            <a:endParaRPr lang="fr-F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748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C519999-9E76-0446-B3AA-5EFD5E0F183D}" type="datetimeFigureOut">
              <a:rPr lang="fr-FR" smtClean="0"/>
              <a:t>27/05/2022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7B98592-42A7-2049-9F16-D220D7549212}" type="slidenum">
              <a:rPr lang="fr-FR" smtClean="0"/>
              <a:t>‹N°›</a:t>
            </a:fld>
            <a:endParaRPr lang="fr-F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263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19999-9E76-0446-B3AA-5EFD5E0F183D}" type="datetimeFigureOut">
              <a:rPr lang="fr-FR" smtClean="0"/>
              <a:t>27/05/2022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7B98592-42A7-2049-9F16-D220D7549212}" type="slidenum">
              <a:rPr lang="fr-FR" smtClean="0"/>
              <a:t>‹N°›</a:t>
            </a:fld>
            <a:endParaRPr lang="fr-FR"/>
          </a:p>
        </p:txBody>
      </p:sp>
    </p:spTree>
    <p:extLst>
      <p:ext uri="{BB962C8B-B14F-4D97-AF65-F5344CB8AC3E}">
        <p14:creationId xmlns:p14="http://schemas.microsoft.com/office/powerpoint/2010/main" val="346075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C519999-9E76-0446-B3AA-5EFD5E0F183D}" type="datetimeFigureOut">
              <a:rPr lang="fr-FR" smtClean="0"/>
              <a:t>27/05/2022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7B98592-42A7-2049-9F16-D220D7549212}" type="slidenum">
              <a:rPr lang="fr-FR" smtClean="0"/>
              <a:t>‹N°›</a:t>
            </a:fld>
            <a:endParaRPr lang="fr-F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2678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C519999-9E76-0446-B3AA-5EFD5E0F183D}" type="datetimeFigureOut">
              <a:rPr lang="fr-FR" smtClean="0"/>
              <a:t>27/05/2022</a:t>
            </a:fld>
            <a:endParaRPr lang="fr-FR"/>
          </a:p>
        </p:txBody>
      </p:sp>
      <p:sp>
        <p:nvSpPr>
          <p:cNvPr id="6" name="Footer Placeholder 5"/>
          <p:cNvSpPr>
            <a:spLocks noGrp="1"/>
          </p:cNvSpPr>
          <p:nvPr>
            <p:ph type="ftr" sz="quarter" idx="11"/>
          </p:nvPr>
        </p:nvSpPr>
        <p:spPr>
          <a:xfrm>
            <a:off x="1447382" y="318640"/>
            <a:ext cx="5541004" cy="320931"/>
          </a:xfrm>
        </p:spPr>
        <p:txBody>
          <a:bodyPr/>
          <a:lstStyle/>
          <a:p>
            <a:endParaRPr lang="fr-FR"/>
          </a:p>
        </p:txBody>
      </p:sp>
      <p:sp>
        <p:nvSpPr>
          <p:cNvPr id="7" name="Slide Number Placeholder 6"/>
          <p:cNvSpPr>
            <a:spLocks noGrp="1"/>
          </p:cNvSpPr>
          <p:nvPr>
            <p:ph type="sldNum" sz="quarter" idx="12"/>
          </p:nvPr>
        </p:nvSpPr>
        <p:spPr/>
        <p:txBody>
          <a:bodyPr/>
          <a:lstStyle/>
          <a:p>
            <a:fld id="{D7B98592-42A7-2049-9F16-D220D7549212}" type="slidenum">
              <a:rPr lang="fr-FR" smtClean="0"/>
              <a:t>‹N°›</a:t>
            </a:fld>
            <a:endParaRPr lang="fr-F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268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C519999-9E76-0446-B3AA-5EFD5E0F183D}" type="datetimeFigureOut">
              <a:rPr lang="fr-FR" smtClean="0"/>
              <a:t>27/05/2022</a:t>
            </a:fld>
            <a:endParaRPr lang="fr-F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7B98592-42A7-2049-9F16-D220D7549212}" type="slidenum">
              <a:rPr lang="fr-FR" smtClean="0"/>
              <a:t>‹N°›</a:t>
            </a:fld>
            <a:endParaRPr lang="fr-F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01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Hibou">
            <a:extLst>
              <a:ext uri="{FF2B5EF4-FFF2-40B4-BE49-F238E27FC236}">
                <a16:creationId xmlns:a16="http://schemas.microsoft.com/office/drawing/2014/main" id="{41439DE4-AA0B-67F7-9663-F0FE1E5307EA}"/>
              </a:ext>
            </a:extLst>
          </p:cNvPr>
          <p:cNvPicPr>
            <a:picLocks noChangeAspect="1"/>
          </p:cNvPicPr>
          <p:nvPr/>
        </p:nvPicPr>
        <p:blipFill rotWithShape="1">
          <a:blip r:embed="rId2"/>
          <a:srcRect l="5718"/>
          <a:stretch/>
        </p:blipFill>
        <p:spPr>
          <a:xfrm>
            <a:off x="3233530" y="0"/>
            <a:ext cx="8958470" cy="619351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 name="Titre 1">
            <a:extLst>
              <a:ext uri="{FF2B5EF4-FFF2-40B4-BE49-F238E27FC236}">
                <a16:creationId xmlns:a16="http://schemas.microsoft.com/office/drawing/2014/main" id="{25963FB3-1972-6C64-E882-807B456638E6}"/>
              </a:ext>
            </a:extLst>
          </p:cNvPr>
          <p:cNvSpPr>
            <a:spLocks noGrp="1"/>
          </p:cNvSpPr>
          <p:nvPr>
            <p:ph type="title"/>
          </p:nvPr>
        </p:nvSpPr>
        <p:spPr>
          <a:xfrm>
            <a:off x="282148" y="1145230"/>
            <a:ext cx="3337560" cy="2118562"/>
          </a:xfrm>
        </p:spPr>
        <p:txBody>
          <a:bodyPr vert="horz" lIns="91440" tIns="45720" rIns="91440" bIns="45720" rtlCol="0" anchor="b">
            <a:normAutofit/>
          </a:bodyPr>
          <a:lstStyle/>
          <a:p>
            <a:pPr algn="ctr"/>
            <a:br>
              <a:rPr lang="en-US" sz="3600" cap="none" spc="0" dirty="0">
                <a:ln w="22225">
                  <a:solidFill>
                    <a:schemeClr val="accent2"/>
                  </a:solidFill>
                  <a:prstDash val="solid"/>
                </a:ln>
                <a:solidFill>
                  <a:schemeClr val="accent2">
                    <a:lumMod val="40000"/>
                    <a:lumOff val="60000"/>
                  </a:schemeClr>
                </a:solidFill>
                <a:effectLst/>
              </a:rPr>
            </a:br>
            <a:r>
              <a:rPr lang="en-US" sz="3600" cap="none" spc="0" dirty="0">
                <a:ln w="22225">
                  <a:solidFill>
                    <a:schemeClr val="accent2"/>
                  </a:solidFill>
                  <a:prstDash val="solid"/>
                </a:ln>
                <a:solidFill>
                  <a:schemeClr val="accent2">
                    <a:lumMod val="40000"/>
                    <a:lumOff val="60000"/>
                  </a:schemeClr>
                </a:solidFill>
                <a:effectLst/>
              </a:rPr>
              <a:t>      </a:t>
            </a:r>
            <a:br>
              <a:rPr lang="fr-FR" sz="2800" b="1" cap="none" spc="0" dirty="0">
                <a:ln w="22225">
                  <a:solidFill>
                    <a:schemeClr val="accent2"/>
                  </a:solidFill>
                  <a:prstDash val="solid"/>
                </a:ln>
                <a:solidFill>
                  <a:schemeClr val="accent2">
                    <a:lumMod val="40000"/>
                    <a:lumOff val="60000"/>
                  </a:schemeClr>
                </a:solidFill>
                <a:effectLst/>
              </a:rPr>
            </a:br>
            <a:endParaRPr lang="en-US" sz="2800" dirty="0"/>
          </a:p>
        </p:txBody>
      </p:sp>
      <p:sp>
        <p:nvSpPr>
          <p:cNvPr id="3" name="Espace réservé du contenu 2">
            <a:extLst>
              <a:ext uri="{FF2B5EF4-FFF2-40B4-BE49-F238E27FC236}">
                <a16:creationId xmlns:a16="http://schemas.microsoft.com/office/drawing/2014/main" id="{DE861FEB-F3E7-F7AC-96B7-0C5CA8FA4820}"/>
              </a:ext>
            </a:extLst>
          </p:cNvPr>
          <p:cNvSpPr>
            <a:spLocks noGrp="1"/>
          </p:cNvSpPr>
          <p:nvPr>
            <p:ph idx="1"/>
          </p:nvPr>
        </p:nvSpPr>
        <p:spPr>
          <a:xfrm>
            <a:off x="1279240" y="2967186"/>
            <a:ext cx="1513648" cy="844977"/>
          </a:xfrm>
        </p:spPr>
        <p:txBody>
          <a:bodyPr vert="horz" lIns="91440" tIns="45720" rIns="91440" bIns="45720" rtlCol="0" anchor="t">
            <a:normAutofit/>
          </a:bodyPr>
          <a:lstStyle/>
          <a:p>
            <a:pPr marL="0" indent="0">
              <a:buNone/>
            </a:pPr>
            <a:r>
              <a:rPr lang="en-US" sz="1700" dirty="0"/>
              <a:t>             </a:t>
            </a:r>
          </a:p>
        </p:txBody>
      </p:sp>
      <p:pic>
        <p:nvPicPr>
          <p:cNvPr id="80" name="Image 79">
            <a:extLst>
              <a:ext uri="{FF2B5EF4-FFF2-40B4-BE49-F238E27FC236}">
                <a16:creationId xmlns:a16="http://schemas.microsoft.com/office/drawing/2014/main" id="{45FFFE72-609B-C7DD-2714-78832CD3C19E}"/>
              </a:ext>
            </a:extLst>
          </p:cNvPr>
          <p:cNvPicPr>
            <a:picLocks noChangeAspect="1"/>
          </p:cNvPicPr>
          <p:nvPr/>
        </p:nvPicPr>
        <p:blipFill>
          <a:blip r:embed="rId3"/>
          <a:stretch>
            <a:fillRect/>
          </a:stretch>
        </p:blipFill>
        <p:spPr>
          <a:xfrm>
            <a:off x="1494902" y="2753664"/>
            <a:ext cx="1206172" cy="784313"/>
          </a:xfrm>
          <a:prstGeom prst="rect">
            <a:avLst/>
          </a:prstGeom>
        </p:spPr>
      </p:pic>
      <p:sp>
        <p:nvSpPr>
          <p:cNvPr id="83" name="ZoneTexte 82">
            <a:extLst>
              <a:ext uri="{FF2B5EF4-FFF2-40B4-BE49-F238E27FC236}">
                <a16:creationId xmlns:a16="http://schemas.microsoft.com/office/drawing/2014/main" id="{0F06D98F-2FC2-B13C-D47A-DAD06976984F}"/>
              </a:ext>
            </a:extLst>
          </p:cNvPr>
          <p:cNvSpPr txBox="1"/>
          <p:nvPr/>
        </p:nvSpPr>
        <p:spPr>
          <a:xfrm>
            <a:off x="322323" y="3873193"/>
            <a:ext cx="3517946" cy="1938992"/>
          </a:xfrm>
          <a:prstGeom prst="rect">
            <a:avLst/>
          </a:prstGeom>
          <a:noFill/>
        </p:spPr>
        <p:txBody>
          <a:bodyPr wrap="square">
            <a:spAutoFit/>
          </a:bodyPr>
          <a:lstStyle/>
          <a:p>
            <a:pPr algn="ctr"/>
            <a:r>
              <a:rPr lang="fr-FR" sz="2400" b="1" dirty="0">
                <a:latin typeface="Palatino" pitchFamily="2" charset="77"/>
                <a:ea typeface="Palatino" pitchFamily="2" charset="77"/>
              </a:rPr>
              <a:t>Une agence de web design qui aide les entreprises à devenir attractives et visibles sur internet.</a:t>
            </a:r>
          </a:p>
        </p:txBody>
      </p:sp>
      <p:sp>
        <p:nvSpPr>
          <p:cNvPr id="7" name="Rectangle 6">
            <a:extLst>
              <a:ext uri="{FF2B5EF4-FFF2-40B4-BE49-F238E27FC236}">
                <a16:creationId xmlns:a16="http://schemas.microsoft.com/office/drawing/2014/main" id="{0A705426-9E93-626F-A706-D5FDAE3D1D53}"/>
              </a:ext>
            </a:extLst>
          </p:cNvPr>
          <p:cNvSpPr/>
          <p:nvPr/>
        </p:nvSpPr>
        <p:spPr>
          <a:xfrm>
            <a:off x="143932" y="46647"/>
            <a:ext cx="3613991" cy="2585323"/>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C000"/>
                </a:solidFill>
                <a:effectLst>
                  <a:outerShdw dist="38100" dir="2700000" algn="tl" rotWithShape="0">
                    <a:schemeClr val="accent2"/>
                  </a:outerShdw>
                </a:effectLst>
              </a:rPr>
              <a:t>La Chouette</a:t>
            </a:r>
            <a:br>
              <a:rPr lang="en-US" sz="5400" b="1" cap="none" spc="0" dirty="0">
                <a:ln w="6600">
                  <a:solidFill>
                    <a:schemeClr val="accent2"/>
                  </a:solidFill>
                  <a:prstDash val="solid"/>
                </a:ln>
                <a:solidFill>
                  <a:srgbClr val="FFC000"/>
                </a:solidFill>
                <a:effectLst>
                  <a:outerShdw dist="38100" dir="2700000" algn="tl" rotWithShape="0">
                    <a:schemeClr val="accent2"/>
                  </a:outerShdw>
                </a:effectLst>
              </a:rPr>
            </a:br>
            <a:r>
              <a:rPr lang="en-US" sz="5400" b="1" cap="none" spc="0" dirty="0">
                <a:ln w="6600">
                  <a:solidFill>
                    <a:schemeClr val="accent2"/>
                  </a:solidFill>
                  <a:prstDash val="solid"/>
                </a:ln>
                <a:solidFill>
                  <a:srgbClr val="FFC000"/>
                </a:solidFill>
                <a:effectLst>
                  <a:outerShdw dist="38100" dir="2700000" algn="tl" rotWithShape="0">
                    <a:schemeClr val="accent2"/>
                  </a:outerShdw>
                </a:effectLst>
              </a:rPr>
              <a:t>  </a:t>
            </a:r>
            <a:r>
              <a:rPr lang="en-US" sz="5400" b="1" cap="none" spc="0" dirty="0" err="1">
                <a:ln w="6600">
                  <a:solidFill>
                    <a:schemeClr val="accent2"/>
                  </a:solidFill>
                  <a:prstDash val="solid"/>
                </a:ln>
                <a:solidFill>
                  <a:srgbClr val="FFC000"/>
                </a:solidFill>
                <a:effectLst>
                  <a:outerShdw dist="38100" dir="2700000" algn="tl" rotWithShape="0">
                    <a:schemeClr val="accent2"/>
                  </a:outerShdw>
                </a:effectLst>
              </a:rPr>
              <a:t>Agence</a:t>
            </a:r>
            <a:endParaRPr lang="fr-FR" sz="5400" b="1" cap="none" spc="0" dirty="0">
              <a:ln w="6600">
                <a:solidFill>
                  <a:schemeClr val="accent2"/>
                </a:solidFill>
                <a:prstDash val="solid"/>
              </a:ln>
              <a:solidFill>
                <a:srgbClr val="FFC000"/>
              </a:solidFill>
              <a:effectLst>
                <a:outerShdw dist="38100" dir="2700000" algn="tl" rotWithShape="0">
                  <a:schemeClr val="accent2"/>
                </a:outerShdw>
              </a:effectLst>
            </a:endParaRPr>
          </a:p>
        </p:txBody>
      </p:sp>
      <p:sp>
        <p:nvSpPr>
          <p:cNvPr id="4" name="ZoneTexte 3">
            <a:extLst>
              <a:ext uri="{FF2B5EF4-FFF2-40B4-BE49-F238E27FC236}">
                <a16:creationId xmlns:a16="http://schemas.microsoft.com/office/drawing/2014/main" id="{D53AAF56-17D1-17CE-7879-98CD9BEA5284}"/>
              </a:ext>
            </a:extLst>
          </p:cNvPr>
          <p:cNvSpPr txBox="1"/>
          <p:nvPr/>
        </p:nvSpPr>
        <p:spPr>
          <a:xfrm>
            <a:off x="764498" y="3552669"/>
            <a:ext cx="2469032" cy="369332"/>
          </a:xfrm>
          <a:prstGeom prst="rect">
            <a:avLst/>
          </a:prstGeom>
          <a:noFill/>
        </p:spPr>
        <p:txBody>
          <a:bodyPr wrap="square" rtlCol="0">
            <a:spAutoFit/>
          </a:bodyPr>
          <a:lstStyle/>
          <a:p>
            <a:r>
              <a:rPr lang="fr-FR" dirty="0"/>
              <a:t>     (Ancienne version)</a:t>
            </a:r>
          </a:p>
        </p:txBody>
      </p:sp>
    </p:spTree>
    <p:extLst>
      <p:ext uri="{BB962C8B-B14F-4D97-AF65-F5344CB8AC3E}">
        <p14:creationId xmlns:p14="http://schemas.microsoft.com/office/powerpoint/2010/main" val="17492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564168"/>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61" name="ZoneTexte 60">
            <a:extLst>
              <a:ext uri="{FF2B5EF4-FFF2-40B4-BE49-F238E27FC236}">
                <a16:creationId xmlns:a16="http://schemas.microsoft.com/office/drawing/2014/main" id="{9093979E-ED19-6246-60BF-9A0A42FDEA6E}"/>
              </a:ext>
            </a:extLst>
          </p:cNvPr>
          <p:cNvSpPr txBox="1"/>
          <p:nvPr/>
        </p:nvSpPr>
        <p:spPr>
          <a:xfrm>
            <a:off x="45250" y="373985"/>
            <a:ext cx="5930112" cy="1846659"/>
          </a:xfrm>
          <a:prstGeom prst="rect">
            <a:avLst/>
          </a:prstGeom>
          <a:noFill/>
        </p:spPr>
        <p:txBody>
          <a:bodyPr wrap="square" rtlCol="0">
            <a:spAutoFit/>
          </a:bodyPr>
          <a:lstStyle/>
          <a:p>
            <a:r>
              <a:rPr lang="fr-FR" b="1" u="sng" dirty="0">
                <a:solidFill>
                  <a:schemeClr val="tx1">
                    <a:lumMod val="50000"/>
                    <a:lumOff val="50000"/>
                  </a:schemeClr>
                </a:solidFill>
              </a:rPr>
              <a:t>PROBLEME </a:t>
            </a:r>
            <a:r>
              <a:rPr lang="fr-FR" dirty="0"/>
              <a:t>:</a:t>
            </a:r>
          </a:p>
          <a:p>
            <a:endParaRPr lang="fr-FR" dirty="0"/>
          </a:p>
          <a:p>
            <a:r>
              <a:rPr lang="fr-FR" sz="2000" b="1" dirty="0">
                <a:solidFill>
                  <a:schemeClr val="tx1">
                    <a:lumMod val="50000"/>
                    <a:lumOff val="50000"/>
                  </a:schemeClr>
                </a:solidFill>
                <a:ea typeface="Palatino" pitchFamily="2" charset="77"/>
              </a:rPr>
              <a:t>9. Présence de liens hors contexte ou « spammy » dans le footer,  avec un risque de se faire déférencer.</a:t>
            </a:r>
            <a:endParaRPr lang="fr-FR" sz="2000" b="1" dirty="0">
              <a:solidFill>
                <a:schemeClr val="tx1">
                  <a:lumMod val="50000"/>
                  <a:lumOff val="50000"/>
                </a:schemeClr>
              </a:solidFill>
              <a:latin typeface="Palatino" pitchFamily="2" charset="77"/>
              <a:ea typeface="Palatino" pitchFamily="2" charset="77"/>
            </a:endParaRPr>
          </a:p>
          <a:p>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29697" y="1853754"/>
            <a:ext cx="6080447" cy="5324535"/>
          </a:xfrm>
          <a:prstGeom prst="rect">
            <a:avLst/>
          </a:prstGeom>
          <a:noFill/>
        </p:spPr>
        <p:txBody>
          <a:bodyPr wrap="square" rtlCol="0">
            <a:spAutoFit/>
          </a:bodyPr>
          <a:lstStyle/>
          <a:p>
            <a:endParaRPr lang="fr-FR" sz="2000" b="1" u="sng" dirty="0">
              <a:solidFill>
                <a:schemeClr val="tx1">
                  <a:lumMod val="50000"/>
                  <a:lumOff val="50000"/>
                </a:schemeClr>
              </a:solidFill>
            </a:endParaRPr>
          </a:p>
          <a:p>
            <a:r>
              <a:rPr lang="fr-FR" sz="2000" dirty="0">
                <a:solidFill>
                  <a:schemeClr val="tx1">
                    <a:lumMod val="50000"/>
                    <a:lumOff val="50000"/>
                  </a:schemeClr>
                </a:solidFill>
              </a:rPr>
              <a:t>Il faut optimiser le référencement par des liens pertinents et de qualité.</a:t>
            </a:r>
          </a:p>
          <a:p>
            <a:endParaRPr lang="fr-FR" sz="2000" b="1" dirty="0"/>
          </a:p>
          <a:p>
            <a:r>
              <a:rPr lang="fr-FR" sz="2000" b="1" u="sng" dirty="0">
                <a:solidFill>
                  <a:schemeClr val="tx1">
                    <a:lumMod val="50000"/>
                    <a:lumOff val="50000"/>
                  </a:schemeClr>
                </a:solidFill>
              </a:rPr>
              <a:t>SOLUTIONS :</a:t>
            </a:r>
          </a:p>
          <a:p>
            <a:endParaRPr lang="fr-FR" sz="2000" b="1" u="sng" dirty="0">
              <a:solidFill>
                <a:schemeClr val="tx1">
                  <a:lumMod val="50000"/>
                  <a:lumOff val="50000"/>
                </a:schemeClr>
              </a:solidFill>
            </a:endParaRPr>
          </a:p>
          <a:p>
            <a:pPr marL="342900" indent="-342900">
              <a:buFontTx/>
              <a:buChar char="-"/>
            </a:pPr>
            <a:r>
              <a:rPr lang="fr-FR" sz="2000" dirty="0">
                <a:solidFill>
                  <a:schemeClr val="tx1">
                    <a:lumMod val="50000"/>
                    <a:lumOff val="50000"/>
                  </a:schemeClr>
                </a:solidFill>
              </a:rPr>
              <a:t>Privilégier les liens des réseaux sociaux dans le corps du texte,</a:t>
            </a:r>
          </a:p>
          <a:p>
            <a:pPr marL="342900" indent="-342900">
              <a:buFontTx/>
              <a:buChar char="-"/>
            </a:pPr>
            <a:r>
              <a:rPr lang="fr-FR" sz="2000" dirty="0">
                <a:solidFill>
                  <a:schemeClr val="tx1">
                    <a:lumMod val="50000"/>
                    <a:lumOff val="50000"/>
                  </a:schemeClr>
                </a:solidFill>
              </a:rPr>
              <a:t>Insérer des liens de sites créé par l’agence, dans le site,</a:t>
            </a:r>
            <a:endParaRPr lang="fr-FR" sz="2000" b="1" u="sng" dirty="0">
              <a:solidFill>
                <a:schemeClr val="tx1">
                  <a:lumMod val="50000"/>
                  <a:lumOff val="50000"/>
                </a:schemeClr>
              </a:solidFill>
            </a:endParaRPr>
          </a:p>
          <a:p>
            <a:pPr marL="342900" indent="-342900">
              <a:buFontTx/>
              <a:buChar char="-"/>
            </a:pPr>
            <a:r>
              <a:rPr lang="fr-FR" sz="2000" dirty="0">
                <a:solidFill>
                  <a:schemeClr val="tx1">
                    <a:lumMod val="50000"/>
                    <a:lumOff val="50000"/>
                  </a:schemeClr>
                </a:solidFill>
              </a:rPr>
              <a:t>Retirer les liens au niveau du footer</a:t>
            </a:r>
            <a:r>
              <a:rPr lang="fr-FR" sz="2000" dirty="0"/>
              <a:t>.</a:t>
            </a:r>
          </a:p>
          <a:p>
            <a:pPr marL="342900" indent="-342900">
              <a:buFontTx/>
              <a:buChar char="-"/>
            </a:pPr>
            <a:r>
              <a:rPr lang="fr-FR" sz="2000" dirty="0">
                <a:solidFill>
                  <a:schemeClr val="tx1">
                    <a:lumMod val="50000"/>
                    <a:lumOff val="50000"/>
                  </a:schemeClr>
                </a:solidFill>
              </a:rPr>
              <a:t>On pourrait également rechercher des liens partenaires ( Ex. :annuaire professionnels…)</a:t>
            </a:r>
          </a:p>
          <a:p>
            <a:endParaRPr lang="fr-FR" sz="2000" b="1" dirty="0"/>
          </a:p>
          <a:p>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514850" y="510048"/>
            <a:ext cx="2907906" cy="369332"/>
          </a:xfrm>
          <a:prstGeom prst="rect">
            <a:avLst/>
          </a:prstGeom>
          <a:noFill/>
        </p:spPr>
        <p:txBody>
          <a:bodyPr wrap="square" rtlCol="0">
            <a:spAutoFit/>
          </a:bodyPr>
          <a:lstStyle/>
          <a:p>
            <a:r>
              <a:rPr lang="fr-FR" dirty="0">
                <a:solidFill>
                  <a:srgbClr val="A6502F"/>
                </a:solidFill>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14" name="Image 13">
            <a:extLst>
              <a:ext uri="{FF2B5EF4-FFF2-40B4-BE49-F238E27FC236}">
                <a16:creationId xmlns:a16="http://schemas.microsoft.com/office/drawing/2014/main" id="{52E11CC0-ADF7-637E-F954-20FD9E621352}"/>
              </a:ext>
            </a:extLst>
          </p:cNvPr>
          <p:cNvPicPr>
            <a:picLocks noChangeAspect="1"/>
          </p:cNvPicPr>
          <p:nvPr/>
        </p:nvPicPr>
        <p:blipFill>
          <a:blip r:embed="rId3"/>
          <a:stretch>
            <a:fillRect/>
          </a:stretch>
        </p:blipFill>
        <p:spPr>
          <a:xfrm>
            <a:off x="6125697" y="1853754"/>
            <a:ext cx="6005058" cy="1729325"/>
          </a:xfrm>
          <a:prstGeom prst="rect">
            <a:avLst/>
          </a:prstGeom>
        </p:spPr>
      </p:pic>
      <p:pic>
        <p:nvPicPr>
          <p:cNvPr id="16" name="Image 15">
            <a:extLst>
              <a:ext uri="{FF2B5EF4-FFF2-40B4-BE49-F238E27FC236}">
                <a16:creationId xmlns:a16="http://schemas.microsoft.com/office/drawing/2014/main" id="{1863B57F-F24D-8858-F655-199D5FB08069}"/>
              </a:ext>
            </a:extLst>
          </p:cNvPr>
          <p:cNvPicPr>
            <a:picLocks noChangeAspect="1"/>
          </p:cNvPicPr>
          <p:nvPr/>
        </p:nvPicPr>
        <p:blipFill>
          <a:blip r:embed="rId4"/>
          <a:stretch>
            <a:fillRect/>
          </a:stretch>
        </p:blipFill>
        <p:spPr>
          <a:xfrm>
            <a:off x="6141252" y="3614738"/>
            <a:ext cx="6005058" cy="2506662"/>
          </a:xfrm>
          <a:prstGeom prst="rect">
            <a:avLst/>
          </a:prstGeom>
        </p:spPr>
      </p:pic>
      <p:pic>
        <p:nvPicPr>
          <p:cNvPr id="23" name="Image 22">
            <a:extLst>
              <a:ext uri="{FF2B5EF4-FFF2-40B4-BE49-F238E27FC236}">
                <a16:creationId xmlns:a16="http://schemas.microsoft.com/office/drawing/2014/main" id="{8D8A6611-C424-855A-5678-0B9E6620C75F}"/>
              </a:ext>
            </a:extLst>
          </p:cNvPr>
          <p:cNvPicPr>
            <a:picLocks noChangeAspect="1"/>
          </p:cNvPicPr>
          <p:nvPr/>
        </p:nvPicPr>
        <p:blipFill>
          <a:blip r:embed="rId5"/>
          <a:stretch>
            <a:fillRect/>
          </a:stretch>
        </p:blipFill>
        <p:spPr>
          <a:xfrm>
            <a:off x="5748208" y="0"/>
            <a:ext cx="694703" cy="584909"/>
          </a:xfrm>
          <a:prstGeom prst="rect">
            <a:avLst/>
          </a:prstGeom>
        </p:spPr>
      </p:pic>
    </p:spTree>
    <p:extLst>
      <p:ext uri="{BB962C8B-B14F-4D97-AF65-F5344CB8AC3E}">
        <p14:creationId xmlns:p14="http://schemas.microsoft.com/office/powerpoint/2010/main" val="227887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2F69D2-4791-F58F-54D5-2D0A56B75BFB}"/>
              </a:ext>
            </a:extLst>
          </p:cNvPr>
          <p:cNvPicPr>
            <a:picLocks noChangeAspect="1"/>
          </p:cNvPicPr>
          <p:nvPr/>
        </p:nvPicPr>
        <p:blipFill>
          <a:blip r:embed="rId3"/>
          <a:stretch>
            <a:fillRect/>
          </a:stretch>
        </p:blipFill>
        <p:spPr>
          <a:xfrm>
            <a:off x="5820086" y="-12764"/>
            <a:ext cx="694703" cy="584909"/>
          </a:xfrm>
          <a:prstGeom prst="rect">
            <a:avLst/>
          </a:prstGeom>
        </p:spPr>
      </p:pic>
      <p:sp>
        <p:nvSpPr>
          <p:cNvPr id="4" name="Titre 3">
            <a:extLst>
              <a:ext uri="{FF2B5EF4-FFF2-40B4-BE49-F238E27FC236}">
                <a16:creationId xmlns:a16="http://schemas.microsoft.com/office/drawing/2014/main" id="{BF999530-B0E1-B1A4-C008-490FD1505F87}"/>
              </a:ext>
            </a:extLst>
          </p:cNvPr>
          <p:cNvSpPr txBox="1">
            <a:spLocks noGrp="1"/>
          </p:cNvSpPr>
          <p:nvPr>
            <p:ph type="title"/>
          </p:nvPr>
        </p:nvSpPr>
        <p:spPr>
          <a:xfrm>
            <a:off x="4852189" y="570906"/>
            <a:ext cx="2328863" cy="263149"/>
          </a:xfrm>
          <a:prstGeom prst="rect">
            <a:avLst/>
          </a:prstGeom>
          <a:noFill/>
        </p:spPr>
        <p:txBody>
          <a:bodyPr wrap="square" rtlCol="0">
            <a:spAutoFit/>
          </a:bodyPr>
          <a:lstStyle/>
          <a:p>
            <a:r>
              <a:rPr lang="fr-FR" sz="1200" b="1" dirty="0">
                <a:solidFill>
                  <a:srgbClr val="A6502F"/>
                </a:solidFill>
                <a:latin typeface="Palatino" pitchFamily="2" charset="77"/>
                <a:ea typeface="Palatino" pitchFamily="2" charset="77"/>
              </a:rPr>
              <a:t>       La Chouette agence</a:t>
            </a:r>
          </a:p>
        </p:txBody>
      </p:sp>
      <p:pic>
        <p:nvPicPr>
          <p:cNvPr id="6" name="Image 5" descr="Une image contenant texte&#10;&#10;Description générée automatiquement">
            <a:extLst>
              <a:ext uri="{FF2B5EF4-FFF2-40B4-BE49-F238E27FC236}">
                <a16:creationId xmlns:a16="http://schemas.microsoft.com/office/drawing/2014/main" id="{D6676096-BD5B-6CF0-1543-F37C4C2ADFCA}"/>
              </a:ext>
            </a:extLst>
          </p:cNvPr>
          <p:cNvPicPr>
            <a:picLocks noChangeAspect="1"/>
          </p:cNvPicPr>
          <p:nvPr/>
        </p:nvPicPr>
        <p:blipFill>
          <a:blip r:embed="rId4"/>
          <a:stretch>
            <a:fillRect/>
          </a:stretch>
        </p:blipFill>
        <p:spPr>
          <a:xfrm>
            <a:off x="6107905" y="1885271"/>
            <a:ext cx="6016431" cy="1282700"/>
          </a:xfrm>
          <a:prstGeom prst="rect">
            <a:avLst/>
          </a:prstGeom>
        </p:spPr>
      </p:pic>
      <p:sp>
        <p:nvSpPr>
          <p:cNvPr id="8" name="ZoneTexte 7">
            <a:extLst>
              <a:ext uri="{FF2B5EF4-FFF2-40B4-BE49-F238E27FC236}">
                <a16:creationId xmlns:a16="http://schemas.microsoft.com/office/drawing/2014/main" id="{3C26DD19-552A-5209-43BF-73C529C2B314}"/>
              </a:ext>
            </a:extLst>
          </p:cNvPr>
          <p:cNvSpPr txBox="1"/>
          <p:nvPr/>
        </p:nvSpPr>
        <p:spPr>
          <a:xfrm>
            <a:off x="-21433" y="641087"/>
            <a:ext cx="2128838" cy="369332"/>
          </a:xfrm>
          <a:prstGeom prst="rect">
            <a:avLst/>
          </a:prstGeom>
          <a:noFill/>
        </p:spPr>
        <p:txBody>
          <a:bodyPr wrap="square" rtlCol="0">
            <a:spAutoFit/>
          </a:bodyPr>
          <a:lstStyle/>
          <a:p>
            <a:r>
              <a:rPr lang="fr-FR" b="1" u="sng" dirty="0">
                <a:solidFill>
                  <a:schemeClr val="tx1">
                    <a:lumMod val="50000"/>
                    <a:lumOff val="50000"/>
                  </a:schemeClr>
                </a:solidFill>
              </a:rPr>
              <a:t>PROBLEMES</a:t>
            </a:r>
            <a:r>
              <a:rPr lang="fr-FR" dirty="0"/>
              <a:t> :</a:t>
            </a:r>
          </a:p>
        </p:txBody>
      </p:sp>
      <p:sp>
        <p:nvSpPr>
          <p:cNvPr id="9" name="ZoneTexte 8">
            <a:extLst>
              <a:ext uri="{FF2B5EF4-FFF2-40B4-BE49-F238E27FC236}">
                <a16:creationId xmlns:a16="http://schemas.microsoft.com/office/drawing/2014/main" id="{A8891AB1-DD12-B71E-162E-C3E9438026A3}"/>
              </a:ext>
            </a:extLst>
          </p:cNvPr>
          <p:cNvSpPr txBox="1"/>
          <p:nvPr/>
        </p:nvSpPr>
        <p:spPr>
          <a:xfrm>
            <a:off x="-42866" y="911845"/>
            <a:ext cx="3879057" cy="369332"/>
          </a:xfrm>
          <a:prstGeom prst="rect">
            <a:avLst/>
          </a:prstGeom>
          <a:noFill/>
        </p:spPr>
        <p:txBody>
          <a:bodyPr wrap="square" rtlCol="0">
            <a:spAutoFit/>
          </a:bodyPr>
          <a:lstStyle/>
          <a:p>
            <a:r>
              <a:rPr lang="fr-FR" b="1" dirty="0"/>
              <a:t>10 – Vitesse de chargement du site</a:t>
            </a:r>
          </a:p>
        </p:txBody>
      </p:sp>
      <p:sp>
        <p:nvSpPr>
          <p:cNvPr id="10" name="ZoneTexte 9">
            <a:extLst>
              <a:ext uri="{FF2B5EF4-FFF2-40B4-BE49-F238E27FC236}">
                <a16:creationId xmlns:a16="http://schemas.microsoft.com/office/drawing/2014/main" id="{F3DECF91-29DE-7F6E-FDD7-EAF690DE2C22}"/>
              </a:ext>
            </a:extLst>
          </p:cNvPr>
          <p:cNvSpPr txBox="1"/>
          <p:nvPr/>
        </p:nvSpPr>
        <p:spPr>
          <a:xfrm>
            <a:off x="-42866" y="1165646"/>
            <a:ext cx="6059488" cy="1754326"/>
          </a:xfrm>
          <a:prstGeom prst="rect">
            <a:avLst/>
          </a:prstGeom>
          <a:noFill/>
        </p:spPr>
        <p:txBody>
          <a:bodyPr wrap="square" rtlCol="0">
            <a:spAutoFit/>
          </a:bodyPr>
          <a:lstStyle/>
          <a:p>
            <a:pPr algn="just"/>
            <a:r>
              <a:rPr lang="fr-FR" dirty="0"/>
              <a:t>Il s’agit d’améliorer la conversion car en effet,  les internautes ne restent pas sur la page d’un site qui met 4 secondes à apparaître. Cela impacte directement le trafic du site :  une perte de visiteurs potentiels qui implique une chute des ventes. De fait depuis 2010, Google a annoncé que la vitesse de chargement est un critère pour le référencement.</a:t>
            </a:r>
          </a:p>
        </p:txBody>
      </p:sp>
      <p:sp>
        <p:nvSpPr>
          <p:cNvPr id="11" name="ZoneTexte 10">
            <a:extLst>
              <a:ext uri="{FF2B5EF4-FFF2-40B4-BE49-F238E27FC236}">
                <a16:creationId xmlns:a16="http://schemas.microsoft.com/office/drawing/2014/main" id="{B62FE5D3-2C89-57C0-9654-0E6C322FC3FD}"/>
              </a:ext>
            </a:extLst>
          </p:cNvPr>
          <p:cNvSpPr txBox="1"/>
          <p:nvPr/>
        </p:nvSpPr>
        <p:spPr>
          <a:xfrm>
            <a:off x="-42866" y="4483211"/>
            <a:ext cx="1564481" cy="369332"/>
          </a:xfrm>
          <a:prstGeom prst="rect">
            <a:avLst/>
          </a:prstGeom>
          <a:noFill/>
        </p:spPr>
        <p:txBody>
          <a:bodyPr wrap="square" rtlCol="0">
            <a:spAutoFit/>
          </a:bodyPr>
          <a:lstStyle/>
          <a:p>
            <a:r>
              <a:rPr lang="fr-FR" b="1" u="sng" dirty="0">
                <a:solidFill>
                  <a:schemeClr val="tx1">
                    <a:lumMod val="50000"/>
                    <a:lumOff val="50000"/>
                  </a:schemeClr>
                </a:solidFill>
              </a:rPr>
              <a:t>RESULTATS </a:t>
            </a:r>
          </a:p>
        </p:txBody>
      </p:sp>
      <p:sp>
        <p:nvSpPr>
          <p:cNvPr id="12" name="ZoneTexte 11">
            <a:extLst>
              <a:ext uri="{FF2B5EF4-FFF2-40B4-BE49-F238E27FC236}">
                <a16:creationId xmlns:a16="http://schemas.microsoft.com/office/drawing/2014/main" id="{D2E86FFF-7318-B7D1-F7D7-BA1CCB874329}"/>
              </a:ext>
            </a:extLst>
          </p:cNvPr>
          <p:cNvSpPr txBox="1"/>
          <p:nvPr/>
        </p:nvSpPr>
        <p:spPr>
          <a:xfrm>
            <a:off x="-42866" y="2868235"/>
            <a:ext cx="6059488" cy="1754326"/>
          </a:xfrm>
          <a:prstGeom prst="rect">
            <a:avLst/>
          </a:prstGeom>
          <a:noFill/>
        </p:spPr>
        <p:txBody>
          <a:bodyPr wrap="square" rtlCol="0">
            <a:spAutoFit/>
          </a:bodyPr>
          <a:lstStyle/>
          <a:p>
            <a:pPr algn="just"/>
            <a:r>
              <a:rPr lang="fr-FR" dirty="0"/>
              <a:t>Lorsque le temps de chargement du site est long, Google ne peut pas crawler beaucoup de pages compte-tenu de l’écoulement de son quota de temps de crawl. A la fin de sa mission, très peu de pages seront donc indexées , d’où une très faible popularité sur les pages et une baisse du positionnent du site. </a:t>
            </a:r>
          </a:p>
        </p:txBody>
      </p:sp>
      <p:sp>
        <p:nvSpPr>
          <p:cNvPr id="13" name="ZoneTexte 12">
            <a:extLst>
              <a:ext uri="{FF2B5EF4-FFF2-40B4-BE49-F238E27FC236}">
                <a16:creationId xmlns:a16="http://schemas.microsoft.com/office/drawing/2014/main" id="{3DC21500-28AE-EB7F-F058-CAAB1950255A}"/>
              </a:ext>
            </a:extLst>
          </p:cNvPr>
          <p:cNvSpPr txBox="1"/>
          <p:nvPr/>
        </p:nvSpPr>
        <p:spPr>
          <a:xfrm>
            <a:off x="-42866" y="4743008"/>
            <a:ext cx="6300788" cy="1477328"/>
          </a:xfrm>
          <a:prstGeom prst="rect">
            <a:avLst/>
          </a:prstGeom>
          <a:noFill/>
        </p:spPr>
        <p:txBody>
          <a:bodyPr wrap="square" rtlCol="0">
            <a:spAutoFit/>
          </a:bodyPr>
          <a:lstStyle/>
          <a:p>
            <a:pPr algn="just"/>
            <a:r>
              <a:rPr lang="fr-FR" dirty="0"/>
              <a:t>Il convient : d’optimiser les images pour réduire leur poids(</a:t>
            </a:r>
            <a:r>
              <a:rPr lang="fr-FR" dirty="0" err="1"/>
              <a:t>webp</a:t>
            </a:r>
            <a:r>
              <a:rPr lang="fr-FR" dirty="0"/>
              <a:t>)</a:t>
            </a:r>
          </a:p>
          <a:p>
            <a:pPr algn="just"/>
            <a:r>
              <a:rPr lang="fr-FR" dirty="0"/>
              <a:t>Vérifier les problèmes de mise en cache, compresser les pages html, vérifier les problèmes liés aux API externes,  ceux des traqueurs, réduire le nombre de résolutions DNS.,  éviter les contenus dupliqués, optimiser les url pour le </a:t>
            </a:r>
            <a:r>
              <a:rPr lang="fr-FR" dirty="0" err="1"/>
              <a:t>réf.érencement</a:t>
            </a:r>
            <a:r>
              <a:rPr lang="fr-FR" dirty="0"/>
              <a:t>.                </a:t>
            </a:r>
          </a:p>
        </p:txBody>
      </p:sp>
      <p:pic>
        <p:nvPicPr>
          <p:cNvPr id="14" name="Image 13">
            <a:extLst>
              <a:ext uri="{FF2B5EF4-FFF2-40B4-BE49-F238E27FC236}">
                <a16:creationId xmlns:a16="http://schemas.microsoft.com/office/drawing/2014/main" id="{6B4E0239-5083-DE55-7A87-9758F18762F9}"/>
              </a:ext>
            </a:extLst>
          </p:cNvPr>
          <p:cNvPicPr>
            <a:picLocks noChangeAspect="1"/>
          </p:cNvPicPr>
          <p:nvPr/>
        </p:nvPicPr>
        <p:blipFill>
          <a:blip r:embed="rId5"/>
          <a:stretch>
            <a:fillRect/>
          </a:stretch>
        </p:blipFill>
        <p:spPr>
          <a:xfrm>
            <a:off x="6257921" y="4313942"/>
            <a:ext cx="5866415" cy="1727200"/>
          </a:xfrm>
          <a:prstGeom prst="rect">
            <a:avLst/>
          </a:prstGeom>
        </p:spPr>
      </p:pic>
    </p:spTree>
    <p:extLst>
      <p:ext uri="{BB962C8B-B14F-4D97-AF65-F5344CB8AC3E}">
        <p14:creationId xmlns:p14="http://schemas.microsoft.com/office/powerpoint/2010/main" val="346171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63FB3-1972-6C64-E882-807B456638E6}"/>
              </a:ext>
            </a:extLst>
          </p:cNvPr>
          <p:cNvSpPr>
            <a:spLocks noGrp="1"/>
          </p:cNvSpPr>
          <p:nvPr>
            <p:ph type="title"/>
          </p:nvPr>
        </p:nvSpPr>
        <p:spPr>
          <a:xfrm>
            <a:off x="282148" y="1145230"/>
            <a:ext cx="3337560" cy="2118562"/>
          </a:xfrm>
        </p:spPr>
        <p:txBody>
          <a:bodyPr vert="horz" lIns="91440" tIns="45720" rIns="91440" bIns="45720" rtlCol="0" anchor="b">
            <a:normAutofit/>
          </a:bodyPr>
          <a:lstStyle/>
          <a:p>
            <a:pPr algn="ctr"/>
            <a:br>
              <a:rPr lang="en-US" sz="3600" cap="none" spc="0" dirty="0">
                <a:ln w="22225">
                  <a:solidFill>
                    <a:schemeClr val="accent2"/>
                  </a:solidFill>
                  <a:prstDash val="solid"/>
                </a:ln>
                <a:solidFill>
                  <a:schemeClr val="accent2">
                    <a:lumMod val="40000"/>
                    <a:lumOff val="60000"/>
                  </a:schemeClr>
                </a:solidFill>
                <a:effectLst/>
              </a:rPr>
            </a:br>
            <a:r>
              <a:rPr lang="en-US" sz="3600" cap="none" spc="0" dirty="0">
                <a:ln w="22225">
                  <a:solidFill>
                    <a:schemeClr val="accent2"/>
                  </a:solidFill>
                  <a:prstDash val="solid"/>
                </a:ln>
                <a:solidFill>
                  <a:schemeClr val="accent2">
                    <a:lumMod val="40000"/>
                    <a:lumOff val="60000"/>
                  </a:schemeClr>
                </a:solidFill>
                <a:effectLst/>
              </a:rPr>
              <a:t>      </a:t>
            </a:r>
            <a:br>
              <a:rPr lang="fr-FR" sz="2800" b="1" cap="none" spc="0" dirty="0">
                <a:ln w="22225">
                  <a:solidFill>
                    <a:schemeClr val="accent2"/>
                  </a:solidFill>
                  <a:prstDash val="solid"/>
                </a:ln>
                <a:solidFill>
                  <a:schemeClr val="accent2">
                    <a:lumMod val="40000"/>
                    <a:lumOff val="60000"/>
                  </a:schemeClr>
                </a:solidFill>
                <a:effectLst/>
              </a:rPr>
            </a:br>
            <a:endParaRPr lang="en-US" sz="2800" dirty="0"/>
          </a:p>
        </p:txBody>
      </p:sp>
      <p:sp>
        <p:nvSpPr>
          <p:cNvPr id="3" name="Espace réservé du contenu 2">
            <a:extLst>
              <a:ext uri="{FF2B5EF4-FFF2-40B4-BE49-F238E27FC236}">
                <a16:creationId xmlns:a16="http://schemas.microsoft.com/office/drawing/2014/main" id="{DE861FEB-F3E7-F7AC-96B7-0C5CA8FA4820}"/>
              </a:ext>
            </a:extLst>
          </p:cNvPr>
          <p:cNvSpPr>
            <a:spLocks noGrp="1"/>
          </p:cNvSpPr>
          <p:nvPr>
            <p:ph idx="1"/>
          </p:nvPr>
        </p:nvSpPr>
        <p:spPr>
          <a:xfrm>
            <a:off x="1279240" y="2967186"/>
            <a:ext cx="1513648" cy="844977"/>
          </a:xfrm>
        </p:spPr>
        <p:txBody>
          <a:bodyPr vert="horz" lIns="91440" tIns="45720" rIns="91440" bIns="45720" rtlCol="0" anchor="t">
            <a:normAutofit/>
          </a:bodyPr>
          <a:lstStyle/>
          <a:p>
            <a:pPr marL="0" indent="0">
              <a:buNone/>
            </a:pPr>
            <a:r>
              <a:rPr lang="en-US" sz="1700" dirty="0"/>
              <a:t>             </a:t>
            </a:r>
          </a:p>
        </p:txBody>
      </p:sp>
      <p:pic>
        <p:nvPicPr>
          <p:cNvPr id="80" name="Image 79">
            <a:extLst>
              <a:ext uri="{FF2B5EF4-FFF2-40B4-BE49-F238E27FC236}">
                <a16:creationId xmlns:a16="http://schemas.microsoft.com/office/drawing/2014/main" id="{45FFFE72-609B-C7DD-2714-78832CD3C19E}"/>
              </a:ext>
            </a:extLst>
          </p:cNvPr>
          <p:cNvPicPr>
            <a:picLocks noChangeAspect="1"/>
          </p:cNvPicPr>
          <p:nvPr/>
        </p:nvPicPr>
        <p:blipFill>
          <a:blip r:embed="rId3"/>
          <a:stretch>
            <a:fillRect/>
          </a:stretch>
        </p:blipFill>
        <p:spPr>
          <a:xfrm>
            <a:off x="1494902" y="2753664"/>
            <a:ext cx="1206172" cy="784313"/>
          </a:xfrm>
          <a:prstGeom prst="rect">
            <a:avLst/>
          </a:prstGeom>
        </p:spPr>
      </p:pic>
      <p:sp>
        <p:nvSpPr>
          <p:cNvPr id="83" name="ZoneTexte 82">
            <a:extLst>
              <a:ext uri="{FF2B5EF4-FFF2-40B4-BE49-F238E27FC236}">
                <a16:creationId xmlns:a16="http://schemas.microsoft.com/office/drawing/2014/main" id="{0F06D98F-2FC2-B13C-D47A-DAD06976984F}"/>
              </a:ext>
            </a:extLst>
          </p:cNvPr>
          <p:cNvSpPr txBox="1"/>
          <p:nvPr/>
        </p:nvSpPr>
        <p:spPr>
          <a:xfrm>
            <a:off x="322323" y="3873193"/>
            <a:ext cx="3159431" cy="1938992"/>
          </a:xfrm>
          <a:prstGeom prst="rect">
            <a:avLst/>
          </a:prstGeom>
          <a:noFill/>
        </p:spPr>
        <p:txBody>
          <a:bodyPr wrap="square">
            <a:spAutoFit/>
          </a:bodyPr>
          <a:lstStyle/>
          <a:p>
            <a:pPr algn="ctr"/>
            <a:r>
              <a:rPr lang="fr-FR" sz="2400" b="1" dirty="0">
                <a:latin typeface="Palatino" pitchFamily="2" charset="77"/>
                <a:ea typeface="Palatino" pitchFamily="2" charset="77"/>
              </a:rPr>
              <a:t>Une agence de web design qui aide les entreprises à devenir attractives et visibles sur internet.</a:t>
            </a:r>
          </a:p>
        </p:txBody>
      </p:sp>
      <p:sp>
        <p:nvSpPr>
          <p:cNvPr id="7" name="Rectangle 6">
            <a:extLst>
              <a:ext uri="{FF2B5EF4-FFF2-40B4-BE49-F238E27FC236}">
                <a16:creationId xmlns:a16="http://schemas.microsoft.com/office/drawing/2014/main" id="{0A705426-9E93-626F-A706-D5FDAE3D1D53}"/>
              </a:ext>
            </a:extLst>
          </p:cNvPr>
          <p:cNvSpPr/>
          <p:nvPr/>
        </p:nvSpPr>
        <p:spPr>
          <a:xfrm>
            <a:off x="143932" y="46647"/>
            <a:ext cx="3613991" cy="2585323"/>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C000"/>
                </a:solidFill>
                <a:effectLst>
                  <a:outerShdw dist="38100" dir="2700000" algn="tl" rotWithShape="0">
                    <a:schemeClr val="accent2"/>
                  </a:outerShdw>
                </a:effectLst>
              </a:rPr>
              <a:t>La Chouette</a:t>
            </a:r>
            <a:br>
              <a:rPr lang="en-US" sz="5400" b="1" cap="none" spc="0" dirty="0">
                <a:ln w="6600">
                  <a:solidFill>
                    <a:schemeClr val="accent2"/>
                  </a:solidFill>
                  <a:prstDash val="solid"/>
                </a:ln>
                <a:solidFill>
                  <a:srgbClr val="FFC000"/>
                </a:solidFill>
                <a:effectLst>
                  <a:outerShdw dist="38100" dir="2700000" algn="tl" rotWithShape="0">
                    <a:schemeClr val="accent2"/>
                  </a:outerShdw>
                </a:effectLst>
              </a:rPr>
            </a:br>
            <a:r>
              <a:rPr lang="en-US" sz="5400" b="1" cap="none" spc="0" dirty="0">
                <a:ln w="6600">
                  <a:solidFill>
                    <a:schemeClr val="accent2"/>
                  </a:solidFill>
                  <a:prstDash val="solid"/>
                </a:ln>
                <a:solidFill>
                  <a:srgbClr val="FFC000"/>
                </a:solidFill>
                <a:effectLst>
                  <a:outerShdw dist="38100" dir="2700000" algn="tl" rotWithShape="0">
                    <a:schemeClr val="accent2"/>
                  </a:outerShdw>
                </a:effectLst>
              </a:rPr>
              <a:t>  </a:t>
            </a:r>
            <a:r>
              <a:rPr lang="en-US" sz="5400" b="1" cap="none" spc="0" dirty="0" err="1">
                <a:ln w="6600">
                  <a:solidFill>
                    <a:schemeClr val="accent2"/>
                  </a:solidFill>
                  <a:prstDash val="solid"/>
                </a:ln>
                <a:solidFill>
                  <a:srgbClr val="FFC000"/>
                </a:solidFill>
                <a:effectLst>
                  <a:outerShdw dist="38100" dir="2700000" algn="tl" rotWithShape="0">
                    <a:schemeClr val="accent2"/>
                  </a:outerShdw>
                </a:effectLst>
              </a:rPr>
              <a:t>Agence</a:t>
            </a:r>
            <a:endParaRPr lang="fr-FR" sz="5400" b="1" cap="none" spc="0" dirty="0">
              <a:ln w="6600">
                <a:solidFill>
                  <a:schemeClr val="accent2"/>
                </a:solidFill>
                <a:prstDash val="solid"/>
              </a:ln>
              <a:solidFill>
                <a:srgbClr val="FFC000"/>
              </a:solidFill>
              <a:effectLst>
                <a:outerShdw dist="38100" dir="2700000" algn="tl" rotWithShape="0">
                  <a:schemeClr val="accent2"/>
                </a:outerShdw>
              </a:effectLst>
            </a:endParaRPr>
          </a:p>
        </p:txBody>
      </p:sp>
      <p:pic>
        <p:nvPicPr>
          <p:cNvPr id="5" name="Image 4" descr="Une image contenant texte&#10;&#10;Description générée automatiquement">
            <a:extLst>
              <a:ext uri="{FF2B5EF4-FFF2-40B4-BE49-F238E27FC236}">
                <a16:creationId xmlns:a16="http://schemas.microsoft.com/office/drawing/2014/main" id="{0E9EFE5C-F8EB-C77D-B967-1669F804E8BD}"/>
              </a:ext>
            </a:extLst>
          </p:cNvPr>
          <p:cNvPicPr>
            <a:picLocks noChangeAspect="1"/>
          </p:cNvPicPr>
          <p:nvPr/>
        </p:nvPicPr>
        <p:blipFill>
          <a:blip r:embed="rId4"/>
          <a:stretch>
            <a:fillRect/>
          </a:stretch>
        </p:blipFill>
        <p:spPr>
          <a:xfrm>
            <a:off x="3835370" y="1"/>
            <a:ext cx="8402020" cy="3428999"/>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6B56B732-E459-28D3-2C0B-B28666446F92}"/>
              </a:ext>
            </a:extLst>
          </p:cNvPr>
          <p:cNvPicPr>
            <a:picLocks noChangeAspect="1"/>
          </p:cNvPicPr>
          <p:nvPr/>
        </p:nvPicPr>
        <p:blipFill>
          <a:blip r:embed="rId5"/>
          <a:stretch>
            <a:fillRect/>
          </a:stretch>
        </p:blipFill>
        <p:spPr>
          <a:xfrm>
            <a:off x="3789980" y="3500438"/>
            <a:ext cx="8402020" cy="2578101"/>
          </a:xfrm>
          <a:prstGeom prst="rect">
            <a:avLst/>
          </a:prstGeom>
        </p:spPr>
      </p:pic>
    </p:spTree>
    <p:extLst>
      <p:ext uri="{BB962C8B-B14F-4D97-AF65-F5344CB8AC3E}">
        <p14:creationId xmlns:p14="http://schemas.microsoft.com/office/powerpoint/2010/main" val="265851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958894"/>
            <a:ext cx="6050750" cy="430534"/>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22" name="ZoneTexte 21">
            <a:extLst>
              <a:ext uri="{FF2B5EF4-FFF2-40B4-BE49-F238E27FC236}">
                <a16:creationId xmlns:a16="http://schemas.microsoft.com/office/drawing/2014/main" id="{1635C21D-3F8E-E9B4-5136-39C751E671F1}"/>
              </a:ext>
            </a:extLst>
          </p:cNvPr>
          <p:cNvSpPr txBox="1"/>
          <p:nvPr/>
        </p:nvSpPr>
        <p:spPr>
          <a:xfrm>
            <a:off x="6096000" y="2415844"/>
            <a:ext cx="6096000" cy="369332"/>
          </a:xfrm>
          <a:prstGeom prst="rect">
            <a:avLst/>
          </a:prstGeom>
          <a:noFill/>
        </p:spPr>
        <p:txBody>
          <a:bodyPr wrap="square" rtlCol="0">
            <a:spAutoFit/>
          </a:bodyPr>
          <a:lstStyle/>
          <a:p>
            <a:endParaRPr lang="fr-FR" dirty="0"/>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67276" y="-11778"/>
            <a:ext cx="694703"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45250" y="373985"/>
            <a:ext cx="6050750" cy="1477328"/>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endParaRPr lang="fr-FR" dirty="0"/>
          </a:p>
          <a:p>
            <a:r>
              <a:rPr lang="fr-FR" b="1" dirty="0"/>
              <a:t>1.   Le langage des pages n'est pas défini. </a:t>
            </a:r>
            <a:endParaRPr lang="fr-FR" b="1" dirty="0">
              <a:solidFill>
                <a:srgbClr val="000000"/>
              </a:solidFill>
              <a:latin typeface="Arial" panose="020B0604020202020204" pitchFamily="34" charset="0"/>
            </a:endParaRPr>
          </a:p>
          <a:p>
            <a:endParaRPr lang="fr-FR" b="1" dirty="0">
              <a:solidFill>
                <a:srgbClr val="000000"/>
              </a:solidFill>
              <a:latin typeface="Arial" panose="020B0604020202020204" pitchFamily="34" charset="0"/>
            </a:endParaRPr>
          </a:p>
          <a:p>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0" y="1228397"/>
            <a:ext cx="6050749" cy="4708981"/>
          </a:xfrm>
          <a:prstGeom prst="rect">
            <a:avLst/>
          </a:prstGeom>
          <a:noFill/>
        </p:spPr>
        <p:txBody>
          <a:bodyPr wrap="square" rtlCol="0">
            <a:spAutoFit/>
          </a:bodyPr>
          <a:lstStyle/>
          <a:p>
            <a:pPr algn="just"/>
            <a:r>
              <a:rPr lang="fr-FR" sz="2000" dirty="0">
                <a:solidFill>
                  <a:schemeClr val="tx1">
                    <a:lumMod val="50000"/>
                    <a:lumOff val="50000"/>
                  </a:schemeClr>
                </a:solidFill>
              </a:rPr>
              <a:t>Il est nécessaire de spécifier aux moteurs de recherche la langue utilisée dans la page en cours d’affichage, mais également le pays ciblé par le document aux algorithmes des moteurs (tel contenu destiné à telle langue et dans telle région). Lorsque le site s’adapte automatiquement à la langue utilisée, cela permet d’améliorer l’expérience utilisateur qui ne sera pas obligé de traduire avant de lire et lui offre la possibilité de tomber sur une bonne sélection de pages correspondant à sa langue d’origine.</a:t>
            </a:r>
            <a:endParaRPr lang="fr-FR" sz="2000" dirty="0"/>
          </a:p>
          <a:p>
            <a:pPr algn="just"/>
            <a:endParaRPr lang="fr-FR" sz="2000" b="1" dirty="0"/>
          </a:p>
          <a:p>
            <a:pPr algn="just"/>
            <a:r>
              <a:rPr lang="fr-FR" sz="2000" b="1" u="sng" dirty="0">
                <a:solidFill>
                  <a:schemeClr val="tx1">
                    <a:lumMod val="50000"/>
                    <a:lumOff val="50000"/>
                  </a:schemeClr>
                </a:solidFill>
              </a:rPr>
              <a:t>SOLUTIONS :</a:t>
            </a:r>
          </a:p>
          <a:p>
            <a:pPr algn="just"/>
            <a:r>
              <a:rPr lang="fr-FR" sz="2000" dirty="0"/>
              <a:t>Permettre l’identification de la langue du texte pour une meilleure visibilité.</a:t>
            </a:r>
            <a:endParaRPr lang="fr-FR" sz="2000" u="sng" dirty="0">
              <a:solidFill>
                <a:schemeClr val="tx1">
                  <a:lumMod val="50000"/>
                  <a:lumOff val="50000"/>
                </a:schemeClr>
              </a:solidFill>
            </a:endParaRPr>
          </a:p>
          <a:p>
            <a:pPr algn="just"/>
            <a:r>
              <a:rPr lang="fr-FR" sz="2000" dirty="0"/>
              <a:t>L’attribut </a:t>
            </a:r>
            <a:r>
              <a:rPr lang="fr-FR" sz="2000" dirty="0" err="1"/>
              <a:t>lang</a:t>
            </a:r>
            <a:r>
              <a:rPr lang="fr-FR" sz="2000" dirty="0"/>
              <a:t>, placé sur la balise « html » permet de fixer la langue,  du contenu complet de la page.</a:t>
            </a:r>
          </a:p>
        </p:txBody>
      </p:sp>
      <p:sp>
        <p:nvSpPr>
          <p:cNvPr id="7" name="ZoneTexte 6">
            <a:extLst>
              <a:ext uri="{FF2B5EF4-FFF2-40B4-BE49-F238E27FC236}">
                <a16:creationId xmlns:a16="http://schemas.microsoft.com/office/drawing/2014/main" id="{0C3EF5FF-F1C9-BE36-7A5A-93E09E2E1872}"/>
              </a:ext>
            </a:extLst>
          </p:cNvPr>
          <p:cNvSpPr txBox="1"/>
          <p:nvPr/>
        </p:nvSpPr>
        <p:spPr>
          <a:xfrm>
            <a:off x="4685860" y="504159"/>
            <a:ext cx="2819400" cy="369332"/>
          </a:xfrm>
          <a:prstGeom prst="rect">
            <a:avLst/>
          </a:prstGeom>
          <a:noFill/>
        </p:spPr>
        <p:txBody>
          <a:bodyPr wrap="square" rtlCol="0">
            <a:spAutoFit/>
          </a:bodyPr>
          <a:lstStyle/>
          <a:p>
            <a:r>
              <a:rPr lang="fr-FR" dirty="0">
                <a:solidFill>
                  <a:srgbClr val="A6502F"/>
                </a:solidFill>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pic>
        <p:nvPicPr>
          <p:cNvPr id="11" name="Picture 1" descr="page1image17250320">
            <a:extLst>
              <a:ext uri="{FF2B5EF4-FFF2-40B4-BE49-F238E27FC236}">
                <a16:creationId xmlns:a16="http://schemas.microsoft.com/office/drawing/2014/main" id="{D0A8FDFF-3353-195C-273D-507D59724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315522"/>
            <a:ext cx="5975360" cy="12043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C3AA7292-F52B-D92B-9567-7F191A7013F8}"/>
              </a:ext>
            </a:extLst>
          </p:cNvPr>
          <p:cNvPicPr>
            <a:picLocks noChangeAspect="1"/>
          </p:cNvPicPr>
          <p:nvPr/>
        </p:nvPicPr>
        <p:blipFill>
          <a:blip r:embed="rId5"/>
          <a:stretch>
            <a:fillRect/>
          </a:stretch>
        </p:blipFill>
        <p:spPr>
          <a:xfrm>
            <a:off x="6133255" y="1819963"/>
            <a:ext cx="6050749" cy="1303104"/>
          </a:xfrm>
          <a:prstGeom prst="rect">
            <a:avLst/>
          </a:prstGeom>
        </p:spPr>
      </p:pic>
    </p:spTree>
    <p:extLst>
      <p:ext uri="{BB962C8B-B14F-4D97-AF65-F5344CB8AC3E}">
        <p14:creationId xmlns:p14="http://schemas.microsoft.com/office/powerpoint/2010/main" val="297834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4937853" y="419694"/>
            <a:ext cx="2706383" cy="233904"/>
          </a:xfrm>
        </p:spPr>
        <p:txBody>
          <a:bodyPr>
            <a:normAutofit fontScale="90000"/>
          </a:bodyPr>
          <a:lstStyle/>
          <a:p>
            <a:r>
              <a:rPr lang="fr-FR" sz="1800" b="1" dirty="0">
                <a:solidFill>
                  <a:srgbClr val="A6502F"/>
                </a:solidFill>
                <a:latin typeface="Palatino" pitchFamily="2" charset="77"/>
                <a:ea typeface="Palatino" pitchFamily="2" charset="77"/>
              </a:rPr>
              <a:t>La Chouette agence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48648" y="-23675"/>
            <a:ext cx="694703" cy="512907"/>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208626" y="347510"/>
            <a:ext cx="5930112" cy="923330"/>
          </a:xfrm>
          <a:prstGeom prst="rect">
            <a:avLst/>
          </a:prstGeom>
          <a:noFill/>
        </p:spPr>
        <p:txBody>
          <a:bodyPr wrap="square" rtlCol="0">
            <a:spAutoFit/>
          </a:bodyPr>
          <a:lstStyle/>
          <a:p>
            <a:endParaRPr lang="fr-FR" b="1" u="sng" dirty="0">
              <a:solidFill>
                <a:schemeClr val="tx1">
                  <a:lumMod val="50000"/>
                  <a:lumOff val="50000"/>
                </a:schemeClr>
              </a:solidFill>
            </a:endParaRPr>
          </a:p>
          <a:p>
            <a:r>
              <a:rPr lang="fr-FR" b="1" u="sng" dirty="0">
                <a:solidFill>
                  <a:schemeClr val="tx1">
                    <a:lumMod val="50000"/>
                    <a:lumOff val="50000"/>
                  </a:schemeClr>
                </a:solidFill>
              </a:rPr>
              <a:t>PROBLEME</a:t>
            </a:r>
            <a:endParaRPr lang="fr-FR" dirty="0"/>
          </a:p>
          <a:p>
            <a:pPr marL="457200" indent="-457200">
              <a:buAutoNum type="arabicPeriod" startAt="2"/>
            </a:pPr>
            <a:r>
              <a:rPr lang="fr-FR" b="1" dirty="0">
                <a:ea typeface="Palatino" pitchFamily="2" charset="77"/>
              </a:rPr>
              <a:t>Absence de titre et de description.</a:t>
            </a:r>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15884" y="1270840"/>
            <a:ext cx="6050750" cy="5847755"/>
          </a:xfrm>
          <a:prstGeom prst="rect">
            <a:avLst/>
          </a:prstGeom>
          <a:noFill/>
        </p:spPr>
        <p:txBody>
          <a:bodyPr wrap="square" rtlCol="0">
            <a:spAutoFit/>
          </a:bodyPr>
          <a:lstStyle/>
          <a:p>
            <a:pPr algn="just"/>
            <a:r>
              <a:rPr lang="fr-FR" sz="2000" dirty="0"/>
              <a:t>La balise « title » est le titre de la page web affiché sur Google. Lorsque l’internaute clique sur un site internet, il a besoin de voir un titre qui confirme le sujet de la page web.</a:t>
            </a:r>
          </a:p>
          <a:p>
            <a:pPr algn="just"/>
            <a:r>
              <a:rPr lang="fr-FR" sz="2000" dirty="0"/>
              <a:t>la meta description apparait avec le titre et l’url : c’est une accroche. Elle contribue à améliorer le classement surtout si un mot-clé est contenu dans le texte. C’est également un signal de pertinence pour Google. De fait, on peut vendre notre site avec un message porteur de sens. C’est une manière d’optimiser notre référencement car conçu pour obtenir plus de clics.</a:t>
            </a:r>
          </a:p>
          <a:p>
            <a:r>
              <a:rPr lang="fr-FR" sz="2000" b="1" u="sng" dirty="0">
                <a:solidFill>
                  <a:schemeClr val="tx1">
                    <a:lumMod val="50000"/>
                    <a:lumOff val="50000"/>
                  </a:schemeClr>
                </a:solidFill>
              </a:rPr>
              <a:t>SOLUTION</a:t>
            </a:r>
          </a:p>
          <a:p>
            <a:r>
              <a:rPr lang="fr-FR" dirty="0"/>
              <a:t>Il est donc indispensable de rédiger un title optimisé car c’est le lieu stratégique des mots-clés pour un effet maximal d’optimisation et pour que Google l’utilise tel quel.</a:t>
            </a:r>
            <a:endParaRPr lang="fr-FR" sz="2000" b="1" u="sng" dirty="0">
              <a:solidFill>
                <a:schemeClr val="tx1">
                  <a:lumMod val="50000"/>
                  <a:lumOff val="50000"/>
                </a:schemeClr>
              </a:solidFill>
            </a:endParaRPr>
          </a:p>
          <a:p>
            <a:endParaRPr lang="fr-FR" sz="2000" dirty="0"/>
          </a:p>
          <a:p>
            <a:endParaRPr lang="fr-FR" sz="2000" b="1" dirty="0"/>
          </a:p>
          <a:p>
            <a:endParaRPr lang="fr-FR" sz="2000" b="1" dirty="0"/>
          </a:p>
          <a:p>
            <a:endParaRPr lang="fr-FR" sz="2000" b="1" dirty="0"/>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4" name="Image 3">
            <a:extLst>
              <a:ext uri="{FF2B5EF4-FFF2-40B4-BE49-F238E27FC236}">
                <a16:creationId xmlns:a16="http://schemas.microsoft.com/office/drawing/2014/main" id="{B40ECBA7-CF10-C63B-45AA-D7B347ECF7A9}"/>
              </a:ext>
            </a:extLst>
          </p:cNvPr>
          <p:cNvPicPr>
            <a:picLocks noChangeAspect="1"/>
          </p:cNvPicPr>
          <p:nvPr/>
        </p:nvPicPr>
        <p:blipFill>
          <a:blip r:embed="rId4"/>
          <a:stretch>
            <a:fillRect/>
          </a:stretch>
        </p:blipFill>
        <p:spPr>
          <a:xfrm>
            <a:off x="6141250" y="3762155"/>
            <a:ext cx="6050750" cy="795094"/>
          </a:xfrm>
          <a:prstGeom prst="rect">
            <a:avLst/>
          </a:prstGeom>
        </p:spPr>
      </p:pic>
      <p:pic>
        <p:nvPicPr>
          <p:cNvPr id="8" name="Image 7">
            <a:extLst>
              <a:ext uri="{FF2B5EF4-FFF2-40B4-BE49-F238E27FC236}">
                <a16:creationId xmlns:a16="http://schemas.microsoft.com/office/drawing/2014/main" id="{6E8A9CCA-4D14-7B7C-F987-461485BF95E5}"/>
              </a:ext>
            </a:extLst>
          </p:cNvPr>
          <p:cNvPicPr>
            <a:picLocks noChangeAspect="1"/>
          </p:cNvPicPr>
          <p:nvPr/>
        </p:nvPicPr>
        <p:blipFill>
          <a:blip r:embed="rId5"/>
          <a:stretch>
            <a:fillRect/>
          </a:stretch>
        </p:blipFill>
        <p:spPr>
          <a:xfrm>
            <a:off x="6096000" y="1968610"/>
            <a:ext cx="3800186" cy="584908"/>
          </a:xfrm>
          <a:prstGeom prst="rect">
            <a:avLst/>
          </a:prstGeom>
        </p:spPr>
      </p:pic>
      <p:pic>
        <p:nvPicPr>
          <p:cNvPr id="11" name="Image 10">
            <a:extLst>
              <a:ext uri="{FF2B5EF4-FFF2-40B4-BE49-F238E27FC236}">
                <a16:creationId xmlns:a16="http://schemas.microsoft.com/office/drawing/2014/main" id="{1A7C2500-8EE2-2668-5B91-3621BFCF39D7}"/>
              </a:ext>
            </a:extLst>
          </p:cNvPr>
          <p:cNvPicPr>
            <a:picLocks noChangeAspect="1"/>
          </p:cNvPicPr>
          <p:nvPr/>
        </p:nvPicPr>
        <p:blipFill>
          <a:blip r:embed="rId6"/>
          <a:stretch>
            <a:fillRect/>
          </a:stretch>
        </p:blipFill>
        <p:spPr>
          <a:xfrm>
            <a:off x="6059488" y="2787421"/>
            <a:ext cx="4535198" cy="431800"/>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FA4CA298-B668-86CE-66FC-832CBE8E7BB1}"/>
              </a:ext>
            </a:extLst>
          </p:cNvPr>
          <p:cNvPicPr>
            <a:picLocks noChangeAspect="1"/>
          </p:cNvPicPr>
          <p:nvPr/>
        </p:nvPicPr>
        <p:blipFill>
          <a:blip r:embed="rId7"/>
          <a:stretch>
            <a:fillRect/>
          </a:stretch>
        </p:blipFill>
        <p:spPr>
          <a:xfrm>
            <a:off x="6138738" y="4957137"/>
            <a:ext cx="6053262" cy="1096344"/>
          </a:xfrm>
          <a:prstGeom prst="rect">
            <a:avLst/>
          </a:prstGeom>
        </p:spPr>
      </p:pic>
    </p:spTree>
    <p:extLst>
      <p:ext uri="{BB962C8B-B14F-4D97-AF65-F5344CB8AC3E}">
        <p14:creationId xmlns:p14="http://schemas.microsoft.com/office/powerpoint/2010/main" val="57473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804519"/>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22" name="ZoneTexte 21">
            <a:extLst>
              <a:ext uri="{FF2B5EF4-FFF2-40B4-BE49-F238E27FC236}">
                <a16:creationId xmlns:a16="http://schemas.microsoft.com/office/drawing/2014/main" id="{1635C21D-3F8E-E9B4-5136-39C751E671F1}"/>
              </a:ext>
            </a:extLst>
          </p:cNvPr>
          <p:cNvSpPr txBox="1"/>
          <p:nvPr/>
        </p:nvSpPr>
        <p:spPr>
          <a:xfrm>
            <a:off x="6096000" y="2415844"/>
            <a:ext cx="6096000" cy="369332"/>
          </a:xfrm>
          <a:prstGeom prst="rect">
            <a:avLst/>
          </a:prstGeom>
          <a:noFill/>
        </p:spPr>
        <p:txBody>
          <a:bodyPr wrap="square" rtlCol="0">
            <a:spAutoFit/>
          </a:bodyPr>
          <a:lstStyle/>
          <a:p>
            <a:endParaRPr lang="fr-FR" dirty="0"/>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60029" y="-1869"/>
            <a:ext cx="694703"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34296" y="90597"/>
            <a:ext cx="5930112" cy="984885"/>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r>
              <a:rPr lang="fr-FR" sz="2000" b="1" dirty="0">
                <a:ea typeface="Palatino" pitchFamily="2" charset="77"/>
              </a:rPr>
              <a:t>3.  Pages non indexées</a:t>
            </a:r>
            <a:r>
              <a:rPr lang="fr-FR" sz="2000" b="1" dirty="0">
                <a:solidFill>
                  <a:schemeClr val="tx1">
                    <a:lumMod val="50000"/>
                    <a:lumOff val="50000"/>
                  </a:schemeClr>
                </a:solidFill>
                <a:ea typeface="Palatino" pitchFamily="2" charset="77"/>
              </a:rPr>
              <a:t>.</a:t>
            </a:r>
          </a:p>
          <a:p>
            <a:endParaRPr lang="fr-FR" sz="2000" b="1" dirty="0">
              <a:latin typeface="Palatino" pitchFamily="2" charset="77"/>
              <a:ea typeface="Palatino" pitchFamily="2" charset="77"/>
            </a:endParaRPr>
          </a:p>
        </p:txBody>
      </p:sp>
      <p:sp>
        <p:nvSpPr>
          <p:cNvPr id="5" name="ZoneTexte 4">
            <a:extLst>
              <a:ext uri="{FF2B5EF4-FFF2-40B4-BE49-F238E27FC236}">
                <a16:creationId xmlns:a16="http://schemas.microsoft.com/office/drawing/2014/main" id="{9FB90C1A-C352-2ECA-30BF-C08B6F332BEB}"/>
              </a:ext>
            </a:extLst>
          </p:cNvPr>
          <p:cNvSpPr txBox="1"/>
          <p:nvPr/>
        </p:nvSpPr>
        <p:spPr>
          <a:xfrm>
            <a:off x="0" y="642456"/>
            <a:ext cx="6080447" cy="6863417"/>
          </a:xfrm>
          <a:prstGeom prst="rect">
            <a:avLst/>
          </a:prstGeom>
          <a:noFill/>
        </p:spPr>
        <p:txBody>
          <a:bodyPr wrap="square" rtlCol="0">
            <a:spAutoFit/>
          </a:bodyPr>
          <a:lstStyle/>
          <a:p>
            <a:pPr algn="just"/>
            <a:r>
              <a:rPr lang="fr-FR" sz="2000" dirty="0"/>
              <a:t>L’indexation est un critère primordial pour le positionnement sur les moteurs de recherche.  Lorsque nos pages ne sont pas indexées, cela signifie qu’un message est envoyé à Google en lui disant qu’elles ne sont pas importantes, qu’elle n’apportent donc rien. Ce  qui pour effet, de nuire à notre référencement. naturel, notre site web ne se positionne pas, puisque Google  recevra cette information, il la prendra en compte dans ces critères, notre site ne sera pas dans son annuaire  de liens, ce qui affectera la popularité et la notoriété de notre site, puisqu’il n’apparaîtra pas dans les résultats de recherche.</a:t>
            </a:r>
            <a:endParaRPr lang="fr-FR" sz="1200" b="1" u="sng" dirty="0">
              <a:solidFill>
                <a:schemeClr val="tx1">
                  <a:lumMod val="50000"/>
                  <a:lumOff val="50000"/>
                </a:schemeClr>
              </a:solidFill>
            </a:endParaRPr>
          </a:p>
          <a:p>
            <a:pPr algn="just"/>
            <a:r>
              <a:rPr lang="fr-FR" sz="2000" b="1" u="sng" dirty="0">
                <a:solidFill>
                  <a:schemeClr val="tx1">
                    <a:lumMod val="50000"/>
                    <a:lumOff val="50000"/>
                  </a:schemeClr>
                </a:solidFill>
              </a:rPr>
              <a:t>SOLUTIONS :</a:t>
            </a:r>
          </a:p>
          <a:p>
            <a:pPr algn="just"/>
            <a:r>
              <a:rPr lang="fr-FR" sz="2000" dirty="0"/>
              <a:t>Il convient de créer sur la page index,  une balise canonique pour renseigner à Google l’url à indexer. </a:t>
            </a:r>
          </a:p>
          <a:p>
            <a:pPr marL="342900" indent="-342900" algn="just">
              <a:buFontTx/>
              <a:buChar char="-"/>
            </a:pPr>
            <a:r>
              <a:rPr lang="fr-FR" sz="2000" dirty="0"/>
              <a:t>Créer une balise « meta robot ».</a:t>
            </a:r>
            <a:r>
              <a:rPr lang="fr-FR" sz="2000" b="1" u="sng" dirty="0">
                <a:solidFill>
                  <a:schemeClr val="tx1">
                    <a:lumMod val="50000"/>
                    <a:lumOff val="50000"/>
                  </a:schemeClr>
                </a:solidFill>
              </a:rPr>
              <a:t> </a:t>
            </a:r>
            <a:r>
              <a:rPr lang="fr-FR" sz="2000" dirty="0"/>
              <a:t>Mettre en place un</a:t>
            </a:r>
          </a:p>
          <a:p>
            <a:pPr algn="just"/>
            <a:r>
              <a:rPr lang="fr-FR" sz="2000" dirty="0"/>
              <a:t>     code Google Analytics et Google Search Console. </a:t>
            </a:r>
          </a:p>
          <a:p>
            <a:pPr algn="just"/>
            <a:r>
              <a:rPr lang="fr-FR" sz="2000" dirty="0"/>
              <a:t>-   Ajouter un fichier  Sitemap.</a:t>
            </a:r>
          </a:p>
          <a:p>
            <a:pPr algn="just"/>
            <a:endParaRPr lang="fr-FR" sz="2000" b="1" dirty="0"/>
          </a:p>
          <a:p>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697680" y="583040"/>
            <a:ext cx="2819400" cy="369332"/>
          </a:xfrm>
          <a:prstGeom prst="rect">
            <a:avLst/>
          </a:prstGeom>
          <a:noFill/>
        </p:spPr>
        <p:txBody>
          <a:bodyPr wrap="square" rtlCol="0">
            <a:spAutoFit/>
          </a:bodyPr>
          <a:lstStyle/>
          <a:p>
            <a:r>
              <a:rPr lang="fr-FR" dirty="0">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13" name="Image 12">
            <a:extLst>
              <a:ext uri="{FF2B5EF4-FFF2-40B4-BE49-F238E27FC236}">
                <a16:creationId xmlns:a16="http://schemas.microsoft.com/office/drawing/2014/main" id="{68820BF0-58E0-4F20-4032-3230BD8B8755}"/>
              </a:ext>
            </a:extLst>
          </p:cNvPr>
          <p:cNvPicPr>
            <a:picLocks noChangeAspect="1"/>
          </p:cNvPicPr>
          <p:nvPr/>
        </p:nvPicPr>
        <p:blipFill>
          <a:blip r:embed="rId4"/>
          <a:stretch>
            <a:fillRect/>
          </a:stretch>
        </p:blipFill>
        <p:spPr>
          <a:xfrm>
            <a:off x="6141249" y="3622207"/>
            <a:ext cx="6050751" cy="493016"/>
          </a:xfrm>
          <a:prstGeom prst="rect">
            <a:avLst/>
          </a:prstGeom>
        </p:spPr>
      </p:pic>
      <p:pic>
        <p:nvPicPr>
          <p:cNvPr id="4" name="Image 3">
            <a:extLst>
              <a:ext uri="{FF2B5EF4-FFF2-40B4-BE49-F238E27FC236}">
                <a16:creationId xmlns:a16="http://schemas.microsoft.com/office/drawing/2014/main" id="{33802282-6AA4-D7E3-9A7E-47D28B129F63}"/>
              </a:ext>
            </a:extLst>
          </p:cNvPr>
          <p:cNvPicPr>
            <a:picLocks noChangeAspect="1"/>
          </p:cNvPicPr>
          <p:nvPr/>
        </p:nvPicPr>
        <p:blipFill>
          <a:blip r:embed="rId5"/>
          <a:stretch>
            <a:fillRect/>
          </a:stretch>
        </p:blipFill>
        <p:spPr>
          <a:xfrm>
            <a:off x="6138118" y="4074165"/>
            <a:ext cx="6114216" cy="1193800"/>
          </a:xfrm>
          <a:prstGeom prst="rect">
            <a:avLst/>
          </a:prstGeom>
        </p:spPr>
      </p:pic>
      <p:pic>
        <p:nvPicPr>
          <p:cNvPr id="8" name="Image 7">
            <a:extLst>
              <a:ext uri="{FF2B5EF4-FFF2-40B4-BE49-F238E27FC236}">
                <a16:creationId xmlns:a16="http://schemas.microsoft.com/office/drawing/2014/main" id="{84F907A9-3F4E-6D9A-FD38-65D7B00FE656}"/>
              </a:ext>
            </a:extLst>
          </p:cNvPr>
          <p:cNvPicPr>
            <a:picLocks noChangeAspect="1"/>
          </p:cNvPicPr>
          <p:nvPr/>
        </p:nvPicPr>
        <p:blipFill>
          <a:blip r:embed="rId6"/>
          <a:stretch>
            <a:fillRect/>
          </a:stretch>
        </p:blipFill>
        <p:spPr>
          <a:xfrm>
            <a:off x="6095559" y="2226459"/>
            <a:ext cx="6114217" cy="829413"/>
          </a:xfrm>
          <a:prstGeom prst="rect">
            <a:avLst/>
          </a:prstGeom>
        </p:spPr>
      </p:pic>
      <p:pic>
        <p:nvPicPr>
          <p:cNvPr id="12" name="Image 11">
            <a:extLst>
              <a:ext uri="{FF2B5EF4-FFF2-40B4-BE49-F238E27FC236}">
                <a16:creationId xmlns:a16="http://schemas.microsoft.com/office/drawing/2014/main" id="{5FBCF966-1DBE-B2A3-39E6-ED9A3CE67E10}"/>
              </a:ext>
            </a:extLst>
          </p:cNvPr>
          <p:cNvPicPr>
            <a:picLocks noChangeAspect="1"/>
          </p:cNvPicPr>
          <p:nvPr/>
        </p:nvPicPr>
        <p:blipFill>
          <a:blip r:embed="rId7"/>
          <a:stretch>
            <a:fillRect/>
          </a:stretch>
        </p:blipFill>
        <p:spPr>
          <a:xfrm>
            <a:off x="6138118" y="5453223"/>
            <a:ext cx="6053882" cy="476090"/>
          </a:xfrm>
          <a:prstGeom prst="rect">
            <a:avLst/>
          </a:prstGeom>
        </p:spPr>
      </p:pic>
    </p:spTree>
    <p:extLst>
      <p:ext uri="{BB962C8B-B14F-4D97-AF65-F5344CB8AC3E}">
        <p14:creationId xmlns:p14="http://schemas.microsoft.com/office/powerpoint/2010/main" val="297449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7326350" y="681694"/>
            <a:ext cx="3816349"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48648" y="-5795"/>
            <a:ext cx="694703"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0" y="373985"/>
            <a:ext cx="5975362" cy="2154436"/>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endParaRPr lang="fr-FR" dirty="0"/>
          </a:p>
          <a:p>
            <a:r>
              <a:rPr lang="fr-FR" sz="2000" b="1" dirty="0">
                <a:ea typeface="Palatino" pitchFamily="2" charset="77"/>
              </a:rPr>
              <a:t>4.  Pas d’alternative textuelle pour</a:t>
            </a:r>
          </a:p>
          <a:p>
            <a:r>
              <a:rPr lang="fr-FR" sz="2000" b="1" dirty="0">
                <a:ea typeface="Palatino" pitchFamily="2" charset="77"/>
              </a:rPr>
              <a:t>    les images. </a:t>
            </a:r>
          </a:p>
          <a:p>
            <a:pPr marL="457200" indent="-457200">
              <a:buAutoNum type="arabicPeriod" startAt="4"/>
            </a:pPr>
            <a:endParaRPr lang="fr-FR" sz="2000" b="1" dirty="0">
              <a:ea typeface="Palatino" pitchFamily="2" charset="77"/>
            </a:endParaRPr>
          </a:p>
          <a:p>
            <a:endParaRPr lang="fr-FR" sz="2000" b="1" dirty="0">
              <a:latin typeface="Palatino" pitchFamily="2" charset="77"/>
              <a:ea typeface="Palatino" pitchFamily="2" charset="77"/>
            </a:endParaRPr>
          </a:p>
          <a:p>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29697" y="1853754"/>
            <a:ext cx="6080447" cy="4708981"/>
          </a:xfrm>
          <a:prstGeom prst="rect">
            <a:avLst/>
          </a:prstGeom>
          <a:noFill/>
        </p:spPr>
        <p:txBody>
          <a:bodyPr wrap="square" rtlCol="0">
            <a:spAutoFit/>
          </a:bodyPr>
          <a:lstStyle/>
          <a:p>
            <a:endParaRPr lang="fr-FR" sz="2000" b="1" u="sng" dirty="0">
              <a:solidFill>
                <a:schemeClr val="tx1">
                  <a:lumMod val="50000"/>
                  <a:lumOff val="50000"/>
                </a:schemeClr>
              </a:solidFill>
            </a:endParaRPr>
          </a:p>
          <a:p>
            <a:r>
              <a:rPr lang="fr-FR" sz="2000" dirty="0"/>
              <a:t>Il s’agit de décrire par un court texte, ce que représente l’image. Cette information est ajoutée dans le code html avec l’attribut alt afin de favoriser </a:t>
            </a:r>
            <a:r>
              <a:rPr lang="fr-FR" sz="2000" dirty="0">
                <a:solidFill>
                  <a:schemeClr val="tx1">
                    <a:lumMod val="50000"/>
                    <a:lumOff val="50000"/>
                  </a:schemeClr>
                </a:solidFill>
              </a:rPr>
              <a:t>l’</a:t>
            </a:r>
            <a:r>
              <a:rPr lang="fr-FR" sz="2000" dirty="0"/>
              <a:t>accessibilité pour tous au contenu web ainsi que le référencement du site web.</a:t>
            </a:r>
            <a:endParaRPr lang="fr-FR" sz="2000" b="1" dirty="0"/>
          </a:p>
          <a:p>
            <a:endParaRPr lang="fr-FR" sz="2000" b="1" u="sng" dirty="0">
              <a:solidFill>
                <a:schemeClr val="tx1">
                  <a:lumMod val="50000"/>
                  <a:lumOff val="50000"/>
                </a:schemeClr>
              </a:solidFill>
            </a:endParaRPr>
          </a:p>
          <a:p>
            <a:r>
              <a:rPr lang="fr-FR" sz="2000" b="1" u="sng" dirty="0">
                <a:solidFill>
                  <a:schemeClr val="tx1">
                    <a:lumMod val="50000"/>
                    <a:lumOff val="50000"/>
                  </a:schemeClr>
                </a:solidFill>
              </a:rPr>
              <a:t>SOLUTION :</a:t>
            </a:r>
          </a:p>
          <a:p>
            <a:endParaRPr lang="fr-FR" sz="2000" b="1" dirty="0"/>
          </a:p>
          <a:p>
            <a:r>
              <a:rPr lang="fr-FR" sz="2000" dirty="0"/>
              <a:t>Renseigner du contenu dans les attributs Alt afin de définir textuellement la nature de l’image représentée et ce, notamment,  pour les non-voyants.</a:t>
            </a:r>
          </a:p>
          <a:p>
            <a:endParaRPr lang="fr-FR" sz="2000" b="1" dirty="0"/>
          </a:p>
          <a:p>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603356" y="599522"/>
            <a:ext cx="2819400" cy="369332"/>
          </a:xfrm>
          <a:prstGeom prst="rect">
            <a:avLst/>
          </a:prstGeom>
          <a:noFill/>
        </p:spPr>
        <p:txBody>
          <a:bodyPr wrap="square" rtlCol="0">
            <a:spAutoFit/>
          </a:bodyPr>
          <a:lstStyle/>
          <a:p>
            <a:r>
              <a:rPr lang="fr-FR" b="1" dirty="0">
                <a:solidFill>
                  <a:srgbClr val="A6502F"/>
                </a:solidFill>
                <a:latin typeface="Palatino" pitchFamily="2" charset="77"/>
                <a:ea typeface="Palatino" pitchFamily="2" charset="77"/>
              </a:rPr>
              <a:t>       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4" name="Image 3">
            <a:extLst>
              <a:ext uri="{FF2B5EF4-FFF2-40B4-BE49-F238E27FC236}">
                <a16:creationId xmlns:a16="http://schemas.microsoft.com/office/drawing/2014/main" id="{9780DB13-7F4F-EDB2-92A3-FFB36DBF323A}"/>
              </a:ext>
            </a:extLst>
          </p:cNvPr>
          <p:cNvPicPr>
            <a:picLocks noChangeAspect="1"/>
          </p:cNvPicPr>
          <p:nvPr/>
        </p:nvPicPr>
        <p:blipFill>
          <a:blip r:embed="rId4"/>
          <a:stretch>
            <a:fillRect/>
          </a:stretch>
        </p:blipFill>
        <p:spPr>
          <a:xfrm>
            <a:off x="6111552" y="4386264"/>
            <a:ext cx="6080448" cy="777906"/>
          </a:xfrm>
          <a:prstGeom prst="rect">
            <a:avLst/>
          </a:prstGeom>
        </p:spPr>
      </p:pic>
      <p:pic>
        <p:nvPicPr>
          <p:cNvPr id="8" name="Image 7">
            <a:extLst>
              <a:ext uri="{FF2B5EF4-FFF2-40B4-BE49-F238E27FC236}">
                <a16:creationId xmlns:a16="http://schemas.microsoft.com/office/drawing/2014/main" id="{DCCBB0B9-83F3-7C2A-9B89-FFD2CB370B30}"/>
              </a:ext>
            </a:extLst>
          </p:cNvPr>
          <p:cNvPicPr>
            <a:picLocks noChangeAspect="1"/>
          </p:cNvPicPr>
          <p:nvPr/>
        </p:nvPicPr>
        <p:blipFill>
          <a:blip r:embed="rId5"/>
          <a:stretch>
            <a:fillRect/>
          </a:stretch>
        </p:blipFill>
        <p:spPr>
          <a:xfrm>
            <a:off x="6059487" y="2151503"/>
            <a:ext cx="5862125" cy="584908"/>
          </a:xfrm>
          <a:prstGeom prst="rect">
            <a:avLst/>
          </a:prstGeom>
        </p:spPr>
      </p:pic>
    </p:spTree>
    <p:extLst>
      <p:ext uri="{BB962C8B-B14F-4D97-AF65-F5344CB8AC3E}">
        <p14:creationId xmlns:p14="http://schemas.microsoft.com/office/powerpoint/2010/main" val="380893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804519"/>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22" name="ZoneTexte 21">
            <a:extLst>
              <a:ext uri="{FF2B5EF4-FFF2-40B4-BE49-F238E27FC236}">
                <a16:creationId xmlns:a16="http://schemas.microsoft.com/office/drawing/2014/main" id="{1635C21D-3F8E-E9B4-5136-39C751E671F1}"/>
              </a:ext>
            </a:extLst>
          </p:cNvPr>
          <p:cNvSpPr txBox="1"/>
          <p:nvPr/>
        </p:nvSpPr>
        <p:spPr>
          <a:xfrm>
            <a:off x="6096000" y="2415844"/>
            <a:ext cx="6096000" cy="369332"/>
          </a:xfrm>
          <a:prstGeom prst="rect">
            <a:avLst/>
          </a:prstGeom>
          <a:noFill/>
        </p:spPr>
        <p:txBody>
          <a:bodyPr wrap="square" rtlCol="0">
            <a:spAutoFit/>
          </a:bodyPr>
          <a:lstStyle/>
          <a:p>
            <a:endParaRPr lang="fr-FR" dirty="0"/>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20690" y="3415"/>
            <a:ext cx="749739"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45250" y="373985"/>
            <a:ext cx="5930112" cy="1538883"/>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endParaRPr lang="fr-FR" dirty="0"/>
          </a:p>
          <a:p>
            <a:r>
              <a:rPr lang="fr-FR" sz="2000" b="1" dirty="0">
                <a:ea typeface="Palatino" pitchFamily="2" charset="77"/>
              </a:rPr>
              <a:t> </a:t>
            </a:r>
            <a:r>
              <a:rPr lang="fr-FR" sz="2000" b="1" dirty="0">
                <a:solidFill>
                  <a:schemeClr val="tx1">
                    <a:lumMod val="50000"/>
                    <a:lumOff val="50000"/>
                  </a:schemeClr>
                </a:solidFill>
                <a:ea typeface="Palatino" pitchFamily="2" charset="77"/>
              </a:rPr>
              <a:t>6 – Accessibilité aux contenus de la page web.</a:t>
            </a:r>
          </a:p>
          <a:p>
            <a:endParaRPr lang="fr-FR" sz="2000" b="1" dirty="0">
              <a:latin typeface="Palatino" pitchFamily="2" charset="77"/>
              <a:ea typeface="Palatino" pitchFamily="2" charset="77"/>
            </a:endParaRPr>
          </a:p>
          <a:p>
            <a:r>
              <a:rPr lang="fr-FR" dirty="0"/>
              <a:t> </a:t>
            </a:r>
          </a:p>
        </p:txBody>
      </p:sp>
      <p:sp>
        <p:nvSpPr>
          <p:cNvPr id="5" name="ZoneTexte 4">
            <a:extLst>
              <a:ext uri="{FF2B5EF4-FFF2-40B4-BE49-F238E27FC236}">
                <a16:creationId xmlns:a16="http://schemas.microsoft.com/office/drawing/2014/main" id="{9FB90C1A-C352-2ECA-30BF-C08B6F332BEB}"/>
              </a:ext>
            </a:extLst>
          </p:cNvPr>
          <p:cNvSpPr txBox="1"/>
          <p:nvPr/>
        </p:nvSpPr>
        <p:spPr>
          <a:xfrm>
            <a:off x="-29697" y="1853754"/>
            <a:ext cx="6080447" cy="4401205"/>
          </a:xfrm>
          <a:prstGeom prst="rect">
            <a:avLst/>
          </a:prstGeom>
          <a:noFill/>
        </p:spPr>
        <p:txBody>
          <a:bodyPr wrap="square" rtlCol="0">
            <a:spAutoFit/>
          </a:bodyPr>
          <a:lstStyle/>
          <a:p>
            <a:endParaRPr lang="fr-FR" sz="2000" b="1" u="sng" dirty="0">
              <a:solidFill>
                <a:schemeClr val="tx1">
                  <a:lumMod val="50000"/>
                  <a:lumOff val="50000"/>
                </a:schemeClr>
              </a:solidFill>
            </a:endParaRPr>
          </a:p>
          <a:p>
            <a:r>
              <a:rPr lang="fr-FR" sz="2000" dirty="0"/>
              <a:t>Les couleurs de premier plan et de fond ne fournissent pas un contraste suffisant. Il convient de respecter les </a:t>
            </a:r>
          </a:p>
          <a:p>
            <a:r>
              <a:rPr lang="fr-FR" sz="2000" dirty="0"/>
              <a:t>Rapports minimaux de contrastes entre la couleur du texte et celle du fond afin d’améliorer la lisibilité des contenus.</a:t>
            </a:r>
          </a:p>
          <a:p>
            <a:endParaRPr lang="fr-FR" sz="2000" b="1" dirty="0"/>
          </a:p>
          <a:p>
            <a:r>
              <a:rPr lang="fr-FR" sz="2000" b="1" u="sng" dirty="0">
                <a:solidFill>
                  <a:schemeClr val="tx1">
                    <a:lumMod val="50000"/>
                    <a:lumOff val="50000"/>
                  </a:schemeClr>
                </a:solidFill>
              </a:rPr>
              <a:t>SOLUTIONS :</a:t>
            </a:r>
            <a:endParaRPr lang="fr-FR" sz="2000" b="1" dirty="0"/>
          </a:p>
          <a:p>
            <a:r>
              <a:rPr lang="fr-FR" sz="2000" dirty="0"/>
              <a:t>Respect des règles de contrastes notamment pour les non-voyants ou les personnes ayant une déficience de la vision des couleurs. Les contrastes requis sont :</a:t>
            </a:r>
          </a:p>
          <a:p>
            <a:r>
              <a:rPr lang="fr-FR" sz="2000" dirty="0"/>
              <a:t> - texte d’en-tête 3:1 et  fond 4.5 : 1 ou + .</a:t>
            </a:r>
          </a:p>
          <a:p>
            <a:r>
              <a:rPr lang="fr-FR" sz="2000" dirty="0"/>
              <a:t> - font-size 14px, 18 px ou +;</a:t>
            </a:r>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806940" y="564513"/>
            <a:ext cx="2819400" cy="369332"/>
          </a:xfrm>
          <a:prstGeom prst="rect">
            <a:avLst/>
          </a:prstGeom>
          <a:noFill/>
        </p:spPr>
        <p:txBody>
          <a:bodyPr wrap="square" rtlCol="0">
            <a:spAutoFit/>
          </a:bodyPr>
          <a:lstStyle/>
          <a:p>
            <a:r>
              <a:rPr lang="fr-FR" dirty="0">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4" name="Image 3" descr="Une image contenant texte&#10;&#10;Description générée automatiquement">
            <a:extLst>
              <a:ext uri="{FF2B5EF4-FFF2-40B4-BE49-F238E27FC236}">
                <a16:creationId xmlns:a16="http://schemas.microsoft.com/office/drawing/2014/main" id="{32D38DF8-D631-55CF-3AE9-91013FFADA15}"/>
              </a:ext>
            </a:extLst>
          </p:cNvPr>
          <p:cNvPicPr>
            <a:picLocks noChangeAspect="1"/>
          </p:cNvPicPr>
          <p:nvPr/>
        </p:nvPicPr>
        <p:blipFill>
          <a:blip r:embed="rId4"/>
          <a:stretch>
            <a:fillRect/>
          </a:stretch>
        </p:blipFill>
        <p:spPr>
          <a:xfrm>
            <a:off x="6125697" y="3071813"/>
            <a:ext cx="6066303" cy="1346646"/>
          </a:xfrm>
          <a:prstGeom prst="rect">
            <a:avLst/>
          </a:prstGeom>
        </p:spPr>
      </p:pic>
      <p:pic>
        <p:nvPicPr>
          <p:cNvPr id="8" name="Image 7">
            <a:extLst>
              <a:ext uri="{FF2B5EF4-FFF2-40B4-BE49-F238E27FC236}">
                <a16:creationId xmlns:a16="http://schemas.microsoft.com/office/drawing/2014/main" id="{440954F0-9330-B28A-E758-194804B497D8}"/>
              </a:ext>
            </a:extLst>
          </p:cNvPr>
          <p:cNvPicPr>
            <a:picLocks noChangeAspect="1"/>
          </p:cNvPicPr>
          <p:nvPr/>
        </p:nvPicPr>
        <p:blipFill>
          <a:blip r:embed="rId5"/>
          <a:stretch>
            <a:fillRect/>
          </a:stretch>
        </p:blipFill>
        <p:spPr>
          <a:xfrm>
            <a:off x="6125696" y="1831068"/>
            <a:ext cx="6066303" cy="1240745"/>
          </a:xfrm>
          <a:prstGeom prst="rect">
            <a:avLst/>
          </a:prstGeom>
        </p:spPr>
      </p:pic>
      <p:pic>
        <p:nvPicPr>
          <p:cNvPr id="13" name="Image 12" descr="Une image contenant texte, intérieur&#10;&#10;Description générée automatiquement">
            <a:extLst>
              <a:ext uri="{FF2B5EF4-FFF2-40B4-BE49-F238E27FC236}">
                <a16:creationId xmlns:a16="http://schemas.microsoft.com/office/drawing/2014/main" id="{854CFEAA-F886-A6DF-E0C6-DF255142E8E0}"/>
              </a:ext>
            </a:extLst>
          </p:cNvPr>
          <p:cNvPicPr>
            <a:picLocks noChangeAspect="1"/>
          </p:cNvPicPr>
          <p:nvPr/>
        </p:nvPicPr>
        <p:blipFill>
          <a:blip r:embed="rId6"/>
          <a:stretch>
            <a:fillRect/>
          </a:stretch>
        </p:blipFill>
        <p:spPr>
          <a:xfrm>
            <a:off x="6125697" y="4529139"/>
            <a:ext cx="6066305" cy="1592262"/>
          </a:xfrm>
          <a:prstGeom prst="rect">
            <a:avLst/>
          </a:prstGeom>
        </p:spPr>
      </p:pic>
    </p:spTree>
    <p:extLst>
      <p:ext uri="{BB962C8B-B14F-4D97-AF65-F5344CB8AC3E}">
        <p14:creationId xmlns:p14="http://schemas.microsoft.com/office/powerpoint/2010/main" val="273331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804519"/>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78500" y="0"/>
            <a:ext cx="694703"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45250" y="373985"/>
            <a:ext cx="5930112" cy="1846659"/>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endParaRPr lang="fr-FR" dirty="0"/>
          </a:p>
          <a:p>
            <a:r>
              <a:rPr lang="fr-FR" sz="2000" b="1" dirty="0">
                <a:solidFill>
                  <a:schemeClr val="tx1">
                    <a:lumMod val="50000"/>
                    <a:lumOff val="50000"/>
                  </a:schemeClr>
                </a:solidFill>
                <a:ea typeface="Palatino" pitchFamily="2" charset="77"/>
              </a:rPr>
              <a:t>6 - Une utilisation des images inadaptée pour</a:t>
            </a:r>
          </a:p>
          <a:p>
            <a:r>
              <a:rPr lang="fr-FR" sz="2000" b="1" dirty="0">
                <a:solidFill>
                  <a:schemeClr val="tx1">
                    <a:lumMod val="50000"/>
                    <a:lumOff val="50000"/>
                  </a:schemeClr>
                </a:solidFill>
                <a:ea typeface="Palatino" pitchFamily="2" charset="77"/>
              </a:rPr>
              <a:t>     représenter du texte.</a:t>
            </a:r>
          </a:p>
          <a:p>
            <a:endParaRPr lang="fr-FR" sz="2000" b="1" dirty="0">
              <a:latin typeface="Palatino" pitchFamily="2" charset="77"/>
              <a:ea typeface="Palatino" pitchFamily="2" charset="77"/>
            </a:endParaRPr>
          </a:p>
          <a:p>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29697" y="1853754"/>
            <a:ext cx="6080447" cy="5632311"/>
          </a:xfrm>
          <a:prstGeom prst="rect">
            <a:avLst/>
          </a:prstGeom>
          <a:noFill/>
        </p:spPr>
        <p:txBody>
          <a:bodyPr wrap="square" rtlCol="0">
            <a:spAutoFit/>
          </a:bodyPr>
          <a:lstStyle/>
          <a:p>
            <a:endParaRPr lang="fr-FR" sz="2000" b="1" u="sng" dirty="0">
              <a:solidFill>
                <a:schemeClr val="tx1">
                  <a:lumMod val="50000"/>
                  <a:lumOff val="50000"/>
                </a:schemeClr>
              </a:solidFill>
            </a:endParaRPr>
          </a:p>
          <a:p>
            <a:r>
              <a:rPr lang="fr-FR" sz="2000" b="1" u="sng" dirty="0">
                <a:solidFill>
                  <a:schemeClr val="tx1">
                    <a:lumMod val="50000"/>
                    <a:lumOff val="50000"/>
                  </a:schemeClr>
                </a:solidFill>
              </a:rPr>
              <a:t>RECOMMANDATION :</a:t>
            </a:r>
          </a:p>
          <a:p>
            <a:r>
              <a:rPr lang="fr-FR" sz="2000" dirty="0"/>
              <a:t>Un contenu perceptible plus adéquat au responsive que du texte sous forme d’images. </a:t>
            </a:r>
          </a:p>
          <a:p>
            <a:r>
              <a:rPr lang="fr-FR" sz="2000" dirty="0"/>
              <a:t>En l’espèce un titre qui permet de contextualiser l’image, suivi d’un paragraphe pertinent (une meta description) contenant les principaux mots-clés (en fonction de la marque si unique,  de l’intention, du lieu, de l’information…)et l’utilisation d’un champ lexical qui développe la thématique, ce qui permet un bon référencement SEO.</a:t>
            </a:r>
          </a:p>
          <a:p>
            <a:endParaRPr lang="fr-FR" sz="2000" b="1" dirty="0"/>
          </a:p>
          <a:p>
            <a:r>
              <a:rPr lang="fr-FR" sz="2000" b="1" u="sng" dirty="0">
                <a:solidFill>
                  <a:schemeClr val="tx1">
                    <a:lumMod val="50000"/>
                    <a:lumOff val="50000"/>
                  </a:schemeClr>
                </a:solidFill>
              </a:rPr>
              <a:t>SOLUTION :</a:t>
            </a:r>
            <a:endParaRPr lang="fr-FR" sz="2000" b="1" dirty="0"/>
          </a:p>
          <a:p>
            <a:r>
              <a:rPr lang="fr-FR" sz="2000" dirty="0"/>
              <a:t>Remplacer l’image par un véritable texte.</a:t>
            </a:r>
          </a:p>
          <a:p>
            <a:endParaRPr lang="fr-FR" sz="2000" b="1" dirty="0"/>
          </a:p>
          <a:p>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685860" y="435187"/>
            <a:ext cx="2819400" cy="369332"/>
          </a:xfrm>
          <a:prstGeom prst="rect">
            <a:avLst/>
          </a:prstGeom>
          <a:noFill/>
        </p:spPr>
        <p:txBody>
          <a:bodyPr wrap="square" rtlCol="0">
            <a:spAutoFit/>
          </a:bodyPr>
          <a:lstStyle/>
          <a:p>
            <a:r>
              <a:rPr lang="fr-FR" dirty="0">
                <a:solidFill>
                  <a:srgbClr val="A6502F"/>
                </a:solidFill>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6" name="Image 5" descr="Une image contenant texte&#10;&#10;Description générée automatiquement">
            <a:extLst>
              <a:ext uri="{FF2B5EF4-FFF2-40B4-BE49-F238E27FC236}">
                <a16:creationId xmlns:a16="http://schemas.microsoft.com/office/drawing/2014/main" id="{D73EC54C-940B-4140-55D7-5B78147B1BC6}"/>
              </a:ext>
            </a:extLst>
          </p:cNvPr>
          <p:cNvPicPr>
            <a:picLocks noChangeAspect="1"/>
          </p:cNvPicPr>
          <p:nvPr/>
        </p:nvPicPr>
        <p:blipFill>
          <a:blip r:embed="rId4"/>
          <a:stretch>
            <a:fillRect/>
          </a:stretch>
        </p:blipFill>
        <p:spPr>
          <a:xfrm>
            <a:off x="6096000" y="2971800"/>
            <a:ext cx="6096000" cy="3081681"/>
          </a:xfrm>
          <a:prstGeom prst="rect">
            <a:avLst/>
          </a:prstGeom>
        </p:spPr>
      </p:pic>
      <p:pic>
        <p:nvPicPr>
          <p:cNvPr id="9" name="Image 8">
            <a:extLst>
              <a:ext uri="{FF2B5EF4-FFF2-40B4-BE49-F238E27FC236}">
                <a16:creationId xmlns:a16="http://schemas.microsoft.com/office/drawing/2014/main" id="{0D2757EE-E2DA-5D24-15FB-0ABACE49BB4B}"/>
              </a:ext>
            </a:extLst>
          </p:cNvPr>
          <p:cNvPicPr>
            <a:picLocks noChangeAspect="1"/>
          </p:cNvPicPr>
          <p:nvPr/>
        </p:nvPicPr>
        <p:blipFill>
          <a:blip r:embed="rId5"/>
          <a:stretch>
            <a:fillRect/>
          </a:stretch>
        </p:blipFill>
        <p:spPr>
          <a:xfrm>
            <a:off x="6096000" y="1971675"/>
            <a:ext cx="6096000" cy="823962"/>
          </a:xfrm>
          <a:prstGeom prst="rect">
            <a:avLst/>
          </a:prstGeom>
        </p:spPr>
      </p:pic>
    </p:spTree>
    <p:extLst>
      <p:ext uri="{BB962C8B-B14F-4D97-AF65-F5344CB8AC3E}">
        <p14:creationId xmlns:p14="http://schemas.microsoft.com/office/powerpoint/2010/main" val="319025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804519"/>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22" name="ZoneTexte 21">
            <a:extLst>
              <a:ext uri="{FF2B5EF4-FFF2-40B4-BE49-F238E27FC236}">
                <a16:creationId xmlns:a16="http://schemas.microsoft.com/office/drawing/2014/main" id="{1635C21D-3F8E-E9B4-5136-39C751E671F1}"/>
              </a:ext>
            </a:extLst>
          </p:cNvPr>
          <p:cNvSpPr txBox="1"/>
          <p:nvPr/>
        </p:nvSpPr>
        <p:spPr>
          <a:xfrm>
            <a:off x="6096000" y="2415844"/>
            <a:ext cx="6096000" cy="369332"/>
          </a:xfrm>
          <a:prstGeom prst="rect">
            <a:avLst/>
          </a:prstGeom>
          <a:noFill/>
        </p:spPr>
        <p:txBody>
          <a:bodyPr wrap="square" rtlCol="0">
            <a:spAutoFit/>
          </a:bodyPr>
          <a:lstStyle/>
          <a:p>
            <a:endParaRPr lang="fr-FR" dirty="0"/>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48208" y="-569"/>
            <a:ext cx="694703" cy="584909"/>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45250" y="373985"/>
            <a:ext cx="5930112" cy="1261884"/>
          </a:xfrm>
          <a:prstGeom prst="rect">
            <a:avLst/>
          </a:prstGeom>
          <a:noFill/>
        </p:spPr>
        <p:txBody>
          <a:bodyPr wrap="square" rtlCol="0">
            <a:spAutoFit/>
          </a:bodyPr>
          <a:lstStyle/>
          <a:p>
            <a:r>
              <a:rPr lang="fr-FR" b="1" u="sng" dirty="0">
                <a:solidFill>
                  <a:schemeClr val="tx1">
                    <a:lumMod val="50000"/>
                    <a:lumOff val="50000"/>
                  </a:schemeClr>
                </a:solidFill>
              </a:rPr>
              <a:t>PROBLEME</a:t>
            </a:r>
            <a:r>
              <a:rPr lang="fr-FR" dirty="0"/>
              <a:t> :</a:t>
            </a:r>
          </a:p>
          <a:p>
            <a:endParaRPr lang="fr-FR" dirty="0"/>
          </a:p>
          <a:p>
            <a:pPr marL="457200" indent="-457200">
              <a:buAutoNum type="arabicPeriod" startAt="7"/>
            </a:pPr>
            <a:r>
              <a:rPr lang="fr-FR" sz="2000" b="1" dirty="0">
                <a:ea typeface="Palatino" pitchFamily="2" charset="77"/>
              </a:rPr>
              <a:t>Une utilisation d’images de grande taille qui affecte le chargement rapide de la page. </a:t>
            </a:r>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75204" y="2030844"/>
            <a:ext cx="6080447" cy="4708981"/>
          </a:xfrm>
          <a:prstGeom prst="rect">
            <a:avLst/>
          </a:prstGeom>
          <a:noFill/>
        </p:spPr>
        <p:txBody>
          <a:bodyPr wrap="square" rtlCol="0">
            <a:spAutoFit/>
          </a:bodyPr>
          <a:lstStyle/>
          <a:p>
            <a:r>
              <a:rPr lang="fr-FR" sz="2000" dirty="0"/>
              <a:t>Il convient de choisir un format adapté au référencement des images Pour cela, il est nécessaire de privilégier les formats Jpeg et PNG plus légers et mieux adaptés au web.</a:t>
            </a:r>
          </a:p>
          <a:p>
            <a:r>
              <a:rPr lang="fr-FR" sz="2000" dirty="0"/>
              <a:t>De fait, lorsque le poids de l’ensemble des images n’est pas trop élevé (&lt;100 Ko&gt; par image) la vitesse de chargement est beaucoup plus rapide.</a:t>
            </a:r>
          </a:p>
          <a:p>
            <a:endParaRPr lang="fr-FR" sz="2000" b="1" dirty="0"/>
          </a:p>
          <a:p>
            <a:r>
              <a:rPr lang="fr-FR" sz="2000" b="1" u="sng" dirty="0"/>
              <a:t>SOLUTION :</a:t>
            </a:r>
          </a:p>
          <a:p>
            <a:r>
              <a:rPr lang="fr-FR" sz="2000" dirty="0"/>
              <a:t>Prioriser le téléchargement de petites images pour gagner en efficacité et c’est  l’un des critères de performance les plus importants pour les moteurs de recherche comme Google.</a:t>
            </a:r>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553531" y="485261"/>
            <a:ext cx="2819400" cy="369332"/>
          </a:xfrm>
          <a:prstGeom prst="rect">
            <a:avLst/>
          </a:prstGeom>
          <a:noFill/>
        </p:spPr>
        <p:txBody>
          <a:bodyPr wrap="square" rtlCol="0">
            <a:spAutoFit/>
          </a:bodyPr>
          <a:lstStyle/>
          <a:p>
            <a:r>
              <a:rPr lang="fr-FR" b="1" dirty="0">
                <a:solidFill>
                  <a:srgbClr val="A6502F"/>
                </a:solidFill>
                <a:latin typeface="Palatino" pitchFamily="2" charset="77"/>
                <a:ea typeface="Palatino" pitchFamily="2" charset="77"/>
              </a:rPr>
              <a:t>       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0747BC8F-1827-65BC-0F40-DBE291F3058C}"/>
              </a:ext>
            </a:extLst>
          </p:cNvPr>
          <p:cNvPicPr>
            <a:picLocks noChangeAspect="1"/>
          </p:cNvPicPr>
          <p:nvPr/>
        </p:nvPicPr>
        <p:blipFill>
          <a:blip r:embed="rId4"/>
          <a:stretch>
            <a:fillRect/>
          </a:stretch>
        </p:blipFill>
        <p:spPr>
          <a:xfrm>
            <a:off x="6111552" y="1876812"/>
            <a:ext cx="6080448" cy="477218"/>
          </a:xfrm>
          <a:prstGeom prst="rect">
            <a:avLst/>
          </a:prstGeom>
        </p:spPr>
      </p:pic>
      <p:pic>
        <p:nvPicPr>
          <p:cNvPr id="12" name="Image 11">
            <a:extLst>
              <a:ext uri="{FF2B5EF4-FFF2-40B4-BE49-F238E27FC236}">
                <a16:creationId xmlns:a16="http://schemas.microsoft.com/office/drawing/2014/main" id="{731C6B4B-7354-DF9B-6BB0-E0D4BA407CFF}"/>
              </a:ext>
            </a:extLst>
          </p:cNvPr>
          <p:cNvPicPr>
            <a:picLocks noChangeAspect="1"/>
          </p:cNvPicPr>
          <p:nvPr/>
        </p:nvPicPr>
        <p:blipFill>
          <a:blip r:embed="rId5"/>
          <a:stretch>
            <a:fillRect/>
          </a:stretch>
        </p:blipFill>
        <p:spPr>
          <a:xfrm>
            <a:off x="6111551" y="2415844"/>
            <a:ext cx="6064895" cy="495300"/>
          </a:xfrm>
          <a:prstGeom prst="rect">
            <a:avLst/>
          </a:prstGeom>
        </p:spPr>
      </p:pic>
      <p:pic>
        <p:nvPicPr>
          <p:cNvPr id="14" name="Image 13">
            <a:extLst>
              <a:ext uri="{FF2B5EF4-FFF2-40B4-BE49-F238E27FC236}">
                <a16:creationId xmlns:a16="http://schemas.microsoft.com/office/drawing/2014/main" id="{6FE25AF5-865C-826F-ADEF-5EBE4CD67C76}"/>
              </a:ext>
            </a:extLst>
          </p:cNvPr>
          <p:cNvPicPr>
            <a:picLocks noChangeAspect="1"/>
          </p:cNvPicPr>
          <p:nvPr/>
        </p:nvPicPr>
        <p:blipFill>
          <a:blip r:embed="rId6"/>
          <a:stretch>
            <a:fillRect/>
          </a:stretch>
        </p:blipFill>
        <p:spPr>
          <a:xfrm>
            <a:off x="6155651" y="4551347"/>
            <a:ext cx="6050310" cy="477217"/>
          </a:xfrm>
          <a:prstGeom prst="rect">
            <a:avLst/>
          </a:prstGeom>
        </p:spPr>
      </p:pic>
      <p:pic>
        <p:nvPicPr>
          <p:cNvPr id="16" name="Image 15">
            <a:extLst>
              <a:ext uri="{FF2B5EF4-FFF2-40B4-BE49-F238E27FC236}">
                <a16:creationId xmlns:a16="http://schemas.microsoft.com/office/drawing/2014/main" id="{3074C3E3-D845-979C-BC0B-80D64A1E5202}"/>
              </a:ext>
            </a:extLst>
          </p:cNvPr>
          <p:cNvPicPr>
            <a:picLocks noChangeAspect="1"/>
          </p:cNvPicPr>
          <p:nvPr/>
        </p:nvPicPr>
        <p:blipFill>
          <a:blip r:embed="rId7"/>
          <a:stretch>
            <a:fillRect/>
          </a:stretch>
        </p:blipFill>
        <p:spPr>
          <a:xfrm>
            <a:off x="6141378" y="5192763"/>
            <a:ext cx="6020795" cy="477217"/>
          </a:xfrm>
          <a:prstGeom prst="rect">
            <a:avLst/>
          </a:prstGeom>
        </p:spPr>
      </p:pic>
    </p:spTree>
    <p:extLst>
      <p:ext uri="{BB962C8B-B14F-4D97-AF65-F5344CB8AC3E}">
        <p14:creationId xmlns:p14="http://schemas.microsoft.com/office/powerpoint/2010/main" val="12436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C3AF2-E574-8819-24F8-048659182235}"/>
              </a:ext>
            </a:extLst>
          </p:cNvPr>
          <p:cNvSpPr>
            <a:spLocks noGrp="1"/>
          </p:cNvSpPr>
          <p:nvPr>
            <p:ph type="title"/>
          </p:nvPr>
        </p:nvSpPr>
        <p:spPr>
          <a:xfrm>
            <a:off x="6095560" y="804519"/>
            <a:ext cx="6050750" cy="584909"/>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Solutions</a:t>
            </a:r>
          </a:p>
        </p:txBody>
      </p:sp>
      <p:sp>
        <p:nvSpPr>
          <p:cNvPr id="22" name="ZoneTexte 21">
            <a:extLst>
              <a:ext uri="{FF2B5EF4-FFF2-40B4-BE49-F238E27FC236}">
                <a16:creationId xmlns:a16="http://schemas.microsoft.com/office/drawing/2014/main" id="{1635C21D-3F8E-E9B4-5136-39C751E671F1}"/>
              </a:ext>
            </a:extLst>
          </p:cNvPr>
          <p:cNvSpPr txBox="1"/>
          <p:nvPr/>
        </p:nvSpPr>
        <p:spPr>
          <a:xfrm>
            <a:off x="6096000" y="2415844"/>
            <a:ext cx="6096000" cy="369332"/>
          </a:xfrm>
          <a:prstGeom prst="rect">
            <a:avLst/>
          </a:prstGeom>
          <a:noFill/>
        </p:spPr>
        <p:txBody>
          <a:bodyPr wrap="square" rtlCol="0">
            <a:spAutoFit/>
          </a:bodyPr>
          <a:lstStyle/>
          <a:p>
            <a:endParaRPr lang="fr-FR" dirty="0"/>
          </a:p>
        </p:txBody>
      </p:sp>
      <p:pic>
        <p:nvPicPr>
          <p:cNvPr id="59" name="Image 58">
            <a:extLst>
              <a:ext uri="{FF2B5EF4-FFF2-40B4-BE49-F238E27FC236}">
                <a16:creationId xmlns:a16="http://schemas.microsoft.com/office/drawing/2014/main" id="{0ABB6AB2-E412-2157-1C2B-AF0A56D45C89}"/>
              </a:ext>
            </a:extLst>
          </p:cNvPr>
          <p:cNvPicPr>
            <a:picLocks noChangeAspect="1"/>
          </p:cNvPicPr>
          <p:nvPr/>
        </p:nvPicPr>
        <p:blipFill>
          <a:blip r:embed="rId3"/>
          <a:stretch>
            <a:fillRect/>
          </a:stretch>
        </p:blipFill>
        <p:spPr>
          <a:xfrm>
            <a:off x="5748208" y="1"/>
            <a:ext cx="694703" cy="443006"/>
          </a:xfrm>
          <a:prstGeom prst="rect">
            <a:avLst/>
          </a:prstGeom>
        </p:spPr>
      </p:pic>
      <p:sp>
        <p:nvSpPr>
          <p:cNvPr id="61" name="ZoneTexte 60">
            <a:extLst>
              <a:ext uri="{FF2B5EF4-FFF2-40B4-BE49-F238E27FC236}">
                <a16:creationId xmlns:a16="http://schemas.microsoft.com/office/drawing/2014/main" id="{9093979E-ED19-6246-60BF-9A0A42FDEA6E}"/>
              </a:ext>
            </a:extLst>
          </p:cNvPr>
          <p:cNvSpPr txBox="1"/>
          <p:nvPr/>
        </p:nvSpPr>
        <p:spPr>
          <a:xfrm>
            <a:off x="45250" y="19755"/>
            <a:ext cx="5930112" cy="1538883"/>
          </a:xfrm>
          <a:prstGeom prst="rect">
            <a:avLst/>
          </a:prstGeom>
          <a:noFill/>
        </p:spPr>
        <p:txBody>
          <a:bodyPr wrap="square" rtlCol="0">
            <a:spAutoFit/>
          </a:bodyPr>
          <a:lstStyle/>
          <a:p>
            <a:r>
              <a:rPr lang="fr-FR" b="1" u="sng" dirty="0">
                <a:solidFill>
                  <a:schemeClr val="tx1">
                    <a:lumMod val="50000"/>
                    <a:lumOff val="50000"/>
                  </a:schemeClr>
                </a:solidFill>
              </a:rPr>
              <a:t>PROBLEMES</a:t>
            </a:r>
            <a:r>
              <a:rPr lang="fr-FR" dirty="0"/>
              <a:t> :</a:t>
            </a:r>
          </a:p>
          <a:p>
            <a:endParaRPr lang="fr-FR" dirty="0"/>
          </a:p>
          <a:p>
            <a:pPr marL="457200" indent="-457200">
              <a:buAutoNum type="arabicPeriod" startAt="10"/>
            </a:pPr>
            <a:r>
              <a:rPr lang="fr-FR" sz="2000" b="1" dirty="0">
                <a:ea typeface="Palatino" pitchFamily="2" charset="77"/>
              </a:rPr>
              <a:t>Rendre plus facile le travail des moteurs d’indexation (webcrawler)</a:t>
            </a:r>
            <a:endParaRPr lang="fr-FR" sz="2000" b="1" dirty="0">
              <a:latin typeface="Palatino" pitchFamily="2" charset="77"/>
              <a:ea typeface="Palatino" pitchFamily="2" charset="77"/>
            </a:endParaRPr>
          </a:p>
          <a:p>
            <a:endParaRPr lang="fr-FR" dirty="0"/>
          </a:p>
        </p:txBody>
      </p:sp>
      <p:sp>
        <p:nvSpPr>
          <p:cNvPr id="5" name="ZoneTexte 4">
            <a:extLst>
              <a:ext uri="{FF2B5EF4-FFF2-40B4-BE49-F238E27FC236}">
                <a16:creationId xmlns:a16="http://schemas.microsoft.com/office/drawing/2014/main" id="{9FB90C1A-C352-2ECA-30BF-C08B6F332BEB}"/>
              </a:ext>
            </a:extLst>
          </p:cNvPr>
          <p:cNvSpPr txBox="1"/>
          <p:nvPr/>
        </p:nvSpPr>
        <p:spPr>
          <a:xfrm>
            <a:off x="-51272" y="1389428"/>
            <a:ext cx="6080447" cy="5016758"/>
          </a:xfrm>
          <a:prstGeom prst="rect">
            <a:avLst/>
          </a:prstGeom>
          <a:noFill/>
        </p:spPr>
        <p:txBody>
          <a:bodyPr wrap="square" rtlCol="0">
            <a:spAutoFit/>
          </a:bodyPr>
          <a:lstStyle/>
          <a:p>
            <a:r>
              <a:rPr lang="fr-FR" sz="2000" b="1" u="sng" dirty="0">
                <a:solidFill>
                  <a:schemeClr val="tx1">
                    <a:lumMod val="50000"/>
                    <a:lumOff val="50000"/>
                  </a:schemeClr>
                </a:solidFill>
              </a:rPr>
              <a:t>RECOMMANDATIONS :</a:t>
            </a:r>
          </a:p>
          <a:p>
            <a:endParaRPr lang="fr-FR" sz="2000" b="1" u="sng" dirty="0">
              <a:solidFill>
                <a:schemeClr val="tx1">
                  <a:lumMod val="50000"/>
                  <a:lumOff val="50000"/>
                </a:schemeClr>
              </a:solidFill>
            </a:endParaRPr>
          </a:p>
          <a:p>
            <a:r>
              <a:rPr lang="fr-FR" sz="2000" dirty="0"/>
              <a:t>Temps de lecture du CSS et du JS beaucoup trop long pour les moteurs de recherche. Précisez une lecture du </a:t>
            </a:r>
          </a:p>
          <a:p>
            <a:r>
              <a:rPr lang="fr-FR" sz="2000" dirty="0"/>
              <a:t>Site sans JS. Minification du css pour une bonne interprétation du code par les navigateurs web. Compressez le code css.</a:t>
            </a:r>
          </a:p>
          <a:p>
            <a:endParaRPr lang="fr-FR" sz="2000" b="1" dirty="0"/>
          </a:p>
          <a:p>
            <a:r>
              <a:rPr lang="fr-FR" sz="2000" b="1" u="sng" dirty="0">
                <a:solidFill>
                  <a:schemeClr val="tx1">
                    <a:lumMod val="50000"/>
                    <a:lumOff val="50000"/>
                  </a:schemeClr>
                </a:solidFill>
              </a:rPr>
              <a:t>SOLUTIONS :</a:t>
            </a:r>
          </a:p>
          <a:p>
            <a:endParaRPr lang="fr-FR" sz="2000" b="1" u="sng" dirty="0">
              <a:solidFill>
                <a:schemeClr val="tx1">
                  <a:lumMod val="50000"/>
                  <a:lumOff val="50000"/>
                </a:schemeClr>
              </a:solidFill>
            </a:endParaRPr>
          </a:p>
          <a:p>
            <a:r>
              <a:rPr lang="fr-FR" sz="2000" dirty="0"/>
              <a:t>Notifier « Async ou Defer » pour JS afin d’en faciliter le crawling par les robots d’indexation. </a:t>
            </a:r>
          </a:p>
          <a:p>
            <a:r>
              <a:rPr lang="fr-FR" sz="2000" dirty="0"/>
              <a:t>Une réduction de la taille des fichiers css et permettre un chargement plus rapide des pages css.</a:t>
            </a:r>
            <a:endParaRPr lang="fr-FR" sz="2000" b="1" dirty="0"/>
          </a:p>
          <a:p>
            <a:endParaRPr lang="fr-FR" sz="2000" b="1" dirty="0"/>
          </a:p>
          <a:p>
            <a:endParaRPr lang="fr-FR" sz="2000" b="1" dirty="0"/>
          </a:p>
        </p:txBody>
      </p:sp>
      <p:sp>
        <p:nvSpPr>
          <p:cNvPr id="7" name="ZoneTexte 6">
            <a:extLst>
              <a:ext uri="{FF2B5EF4-FFF2-40B4-BE49-F238E27FC236}">
                <a16:creationId xmlns:a16="http://schemas.microsoft.com/office/drawing/2014/main" id="{0C3EF5FF-F1C9-BE36-7A5A-93E09E2E1872}"/>
              </a:ext>
            </a:extLst>
          </p:cNvPr>
          <p:cNvSpPr txBox="1"/>
          <p:nvPr/>
        </p:nvSpPr>
        <p:spPr>
          <a:xfrm>
            <a:off x="4746171" y="322222"/>
            <a:ext cx="2819400" cy="369332"/>
          </a:xfrm>
          <a:prstGeom prst="rect">
            <a:avLst/>
          </a:prstGeom>
          <a:noFill/>
        </p:spPr>
        <p:txBody>
          <a:bodyPr wrap="square" rtlCol="0">
            <a:spAutoFit/>
          </a:bodyPr>
          <a:lstStyle/>
          <a:p>
            <a:r>
              <a:rPr lang="fr-FR" dirty="0">
                <a:solidFill>
                  <a:srgbClr val="A6502F"/>
                </a:solidFill>
                <a:latin typeface="Palatino" pitchFamily="2" charset="77"/>
                <a:ea typeface="Palatino" pitchFamily="2" charset="77"/>
              </a:rPr>
              <a:t>       </a:t>
            </a:r>
            <a:r>
              <a:rPr lang="fr-FR" b="1" dirty="0">
                <a:solidFill>
                  <a:srgbClr val="A6502F"/>
                </a:solidFill>
                <a:latin typeface="Palatino" pitchFamily="2" charset="77"/>
                <a:ea typeface="Palatino" pitchFamily="2" charset="77"/>
              </a:rPr>
              <a:t>La Chouette agence</a:t>
            </a:r>
          </a:p>
        </p:txBody>
      </p:sp>
      <p:sp>
        <p:nvSpPr>
          <p:cNvPr id="10" name="ZoneTexte 9">
            <a:extLst>
              <a:ext uri="{FF2B5EF4-FFF2-40B4-BE49-F238E27FC236}">
                <a16:creationId xmlns:a16="http://schemas.microsoft.com/office/drawing/2014/main" id="{0CA52DEC-68BB-8942-9536-532745ABC56F}"/>
              </a:ext>
            </a:extLst>
          </p:cNvPr>
          <p:cNvSpPr txBox="1"/>
          <p:nvPr/>
        </p:nvSpPr>
        <p:spPr>
          <a:xfrm>
            <a:off x="5778500" y="6121400"/>
            <a:ext cx="184731" cy="369332"/>
          </a:xfrm>
          <a:prstGeom prst="rect">
            <a:avLst/>
          </a:prstGeom>
          <a:noFill/>
        </p:spPr>
        <p:txBody>
          <a:bodyPr wrap="none" rtlCol="0">
            <a:spAutoFit/>
          </a:bodyPr>
          <a:lstStyle/>
          <a:p>
            <a:endParaRPr lang="fr-FR" dirty="0"/>
          </a:p>
        </p:txBody>
      </p:sp>
      <p:pic>
        <p:nvPicPr>
          <p:cNvPr id="4" name="Image 3">
            <a:extLst>
              <a:ext uri="{FF2B5EF4-FFF2-40B4-BE49-F238E27FC236}">
                <a16:creationId xmlns:a16="http://schemas.microsoft.com/office/drawing/2014/main" id="{40590ECA-596C-DBA4-B564-2C8DD50EF9CB}"/>
              </a:ext>
            </a:extLst>
          </p:cNvPr>
          <p:cNvPicPr>
            <a:picLocks noChangeAspect="1"/>
          </p:cNvPicPr>
          <p:nvPr/>
        </p:nvPicPr>
        <p:blipFill>
          <a:blip r:embed="rId4"/>
          <a:stretch>
            <a:fillRect/>
          </a:stretch>
        </p:blipFill>
        <p:spPr>
          <a:xfrm>
            <a:off x="6162827" y="4361244"/>
            <a:ext cx="6029173" cy="1574800"/>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31433633-0D4D-F9F3-8CD0-789A839702AF}"/>
              </a:ext>
            </a:extLst>
          </p:cNvPr>
          <p:cNvPicPr>
            <a:picLocks noChangeAspect="1"/>
          </p:cNvPicPr>
          <p:nvPr/>
        </p:nvPicPr>
        <p:blipFill>
          <a:blip r:embed="rId5"/>
          <a:stretch>
            <a:fillRect/>
          </a:stretch>
        </p:blipFill>
        <p:spPr>
          <a:xfrm>
            <a:off x="6117137" y="2019075"/>
            <a:ext cx="6074863" cy="1282700"/>
          </a:xfrm>
          <a:prstGeom prst="rect">
            <a:avLst/>
          </a:prstGeom>
        </p:spPr>
      </p:pic>
    </p:spTree>
    <p:extLst>
      <p:ext uri="{BB962C8B-B14F-4D97-AF65-F5344CB8AC3E}">
        <p14:creationId xmlns:p14="http://schemas.microsoft.com/office/powerpoint/2010/main" val="57642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{F91EA04B-CB52-5D4E-AF93-CEBE98589462}tf10001119</Template>
  <TotalTime>2045</TotalTime>
  <Words>1512</Words>
  <Application>Microsoft Macintosh PowerPoint</Application>
  <PresentationFormat>Grand écran</PresentationFormat>
  <Paragraphs>145</Paragraphs>
  <Slides>12</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Gill Sans MT</vt:lpstr>
      <vt:lpstr>Palatino</vt:lpstr>
      <vt:lpstr>Galerie</vt:lpstr>
      <vt:lpstr>        </vt:lpstr>
      <vt:lpstr>              Solutions</vt:lpstr>
      <vt:lpstr>La Chouette agence                    Solutions</vt:lpstr>
      <vt:lpstr>                    Solutions</vt:lpstr>
      <vt:lpstr>                    Solutions</vt:lpstr>
      <vt:lpstr>                    Solutions</vt:lpstr>
      <vt:lpstr>                    Solutions</vt:lpstr>
      <vt:lpstr>                    Solutions</vt:lpstr>
      <vt:lpstr>                    Solutions</vt:lpstr>
      <vt:lpstr>                    Solutions</vt:lpstr>
      <vt:lpstr>       La Chouette agence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Evadorée Evely</dc:creator>
  <cp:lastModifiedBy>Evadorée Evely</cp:lastModifiedBy>
  <cp:revision>20</cp:revision>
  <dcterms:created xsi:type="dcterms:W3CDTF">2022-04-26T19:09:18Z</dcterms:created>
  <dcterms:modified xsi:type="dcterms:W3CDTF">2022-05-27T20:17:01Z</dcterms:modified>
</cp:coreProperties>
</file>